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7" r:id="rId2"/>
    <p:sldId id="258" r:id="rId3"/>
  </p:sldIdLst>
  <p:sldSz cx="21242338" cy="30243463"/>
  <p:notesSz cx="6858000" cy="9144000"/>
  <p:defaultTextStyle>
    <a:defPPr>
      <a:defRPr lang="fr-FR"/>
    </a:defPPr>
    <a:lvl1pPr marL="0" algn="l" defTabSz="2941991" rtl="0" eaLnBrk="1" latinLnBrk="0" hangingPunct="1">
      <a:defRPr sz="5800" kern="1200">
        <a:solidFill>
          <a:schemeClr val="tx1"/>
        </a:solidFill>
        <a:latin typeface="+mn-lt"/>
        <a:ea typeface="+mn-ea"/>
        <a:cs typeface="+mn-cs"/>
      </a:defRPr>
    </a:lvl1pPr>
    <a:lvl2pPr marL="1470995" algn="l" defTabSz="2941991" rtl="0" eaLnBrk="1" latinLnBrk="0" hangingPunct="1">
      <a:defRPr sz="5800" kern="1200">
        <a:solidFill>
          <a:schemeClr val="tx1"/>
        </a:solidFill>
        <a:latin typeface="+mn-lt"/>
        <a:ea typeface="+mn-ea"/>
        <a:cs typeface="+mn-cs"/>
      </a:defRPr>
    </a:lvl2pPr>
    <a:lvl3pPr marL="2941991" algn="l" defTabSz="2941991" rtl="0" eaLnBrk="1" latinLnBrk="0" hangingPunct="1">
      <a:defRPr sz="5800" kern="1200">
        <a:solidFill>
          <a:schemeClr val="tx1"/>
        </a:solidFill>
        <a:latin typeface="+mn-lt"/>
        <a:ea typeface="+mn-ea"/>
        <a:cs typeface="+mn-cs"/>
      </a:defRPr>
    </a:lvl3pPr>
    <a:lvl4pPr marL="4412986" algn="l" defTabSz="2941991" rtl="0" eaLnBrk="1" latinLnBrk="0" hangingPunct="1">
      <a:defRPr sz="5800" kern="1200">
        <a:solidFill>
          <a:schemeClr val="tx1"/>
        </a:solidFill>
        <a:latin typeface="+mn-lt"/>
        <a:ea typeface="+mn-ea"/>
        <a:cs typeface="+mn-cs"/>
      </a:defRPr>
    </a:lvl4pPr>
    <a:lvl5pPr marL="5883981" algn="l" defTabSz="2941991" rtl="0" eaLnBrk="1" latinLnBrk="0" hangingPunct="1">
      <a:defRPr sz="5800" kern="1200">
        <a:solidFill>
          <a:schemeClr val="tx1"/>
        </a:solidFill>
        <a:latin typeface="+mn-lt"/>
        <a:ea typeface="+mn-ea"/>
        <a:cs typeface="+mn-cs"/>
      </a:defRPr>
    </a:lvl5pPr>
    <a:lvl6pPr marL="7354976" algn="l" defTabSz="2941991" rtl="0" eaLnBrk="1" latinLnBrk="0" hangingPunct="1">
      <a:defRPr sz="5800" kern="1200">
        <a:solidFill>
          <a:schemeClr val="tx1"/>
        </a:solidFill>
        <a:latin typeface="+mn-lt"/>
        <a:ea typeface="+mn-ea"/>
        <a:cs typeface="+mn-cs"/>
      </a:defRPr>
    </a:lvl6pPr>
    <a:lvl7pPr marL="8825972" algn="l" defTabSz="2941991" rtl="0" eaLnBrk="1" latinLnBrk="0" hangingPunct="1">
      <a:defRPr sz="5800" kern="1200">
        <a:solidFill>
          <a:schemeClr val="tx1"/>
        </a:solidFill>
        <a:latin typeface="+mn-lt"/>
        <a:ea typeface="+mn-ea"/>
        <a:cs typeface="+mn-cs"/>
      </a:defRPr>
    </a:lvl7pPr>
    <a:lvl8pPr marL="10296967" algn="l" defTabSz="2941991" rtl="0" eaLnBrk="1" latinLnBrk="0" hangingPunct="1">
      <a:defRPr sz="5800" kern="1200">
        <a:solidFill>
          <a:schemeClr val="tx1"/>
        </a:solidFill>
        <a:latin typeface="+mn-lt"/>
        <a:ea typeface="+mn-ea"/>
        <a:cs typeface="+mn-cs"/>
      </a:defRPr>
    </a:lvl8pPr>
    <a:lvl9pPr marL="11767962" algn="l" defTabSz="2941991"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4624" autoAdjust="0"/>
  </p:normalViewPr>
  <p:slideViewPr>
    <p:cSldViewPr>
      <p:cViewPr>
        <p:scale>
          <a:sx n="60" d="100"/>
          <a:sy n="60" d="100"/>
        </p:scale>
        <p:origin x="-72" y="5850"/>
      </p:cViewPr>
      <p:guideLst>
        <p:guide orient="horz" pos="9526"/>
        <p:guide pos="669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DF2CC0-F703-4E24-9469-D9ED8B5C665F}" type="datetimeFigureOut">
              <a:rPr lang="fr-FR" smtClean="0"/>
              <a:t>09/05/2015</a:t>
            </a:fld>
            <a:endParaRPr lang="fr-FR"/>
          </a:p>
        </p:txBody>
      </p:sp>
      <p:sp>
        <p:nvSpPr>
          <p:cNvPr id="4" name="Espace réservé de l'image des diapositives 3"/>
          <p:cNvSpPr>
            <a:spLocks noGrp="1" noRot="1" noChangeAspect="1"/>
          </p:cNvSpPr>
          <p:nvPr>
            <p:ph type="sldImg" idx="2"/>
          </p:nvPr>
        </p:nvSpPr>
        <p:spPr>
          <a:xfrm>
            <a:off x="2224088" y="685800"/>
            <a:ext cx="2409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0795C1-FA34-4F66-BC9B-B2975DBCCAD0}" type="slidenum">
              <a:rPr lang="fr-FR" smtClean="0"/>
              <a:t>‹N°›</a:t>
            </a:fld>
            <a:endParaRPr lang="fr-FR"/>
          </a:p>
        </p:txBody>
      </p:sp>
    </p:spTree>
    <p:extLst>
      <p:ext uri="{BB962C8B-B14F-4D97-AF65-F5344CB8AC3E}">
        <p14:creationId xmlns:p14="http://schemas.microsoft.com/office/powerpoint/2010/main" val="1094946614"/>
      </p:ext>
    </p:extLst>
  </p:cSld>
  <p:clrMap bg1="lt1" tx1="dk1" bg2="lt2" tx2="dk2" accent1="accent1" accent2="accent2" accent3="accent3" accent4="accent4" accent5="accent5" accent6="accent6" hlink="hlink" folHlink="folHlink"/>
  <p:notesStyle>
    <a:lvl1pPr marL="0" algn="l" defTabSz="2941991" rtl="0" eaLnBrk="1" latinLnBrk="0" hangingPunct="1">
      <a:defRPr sz="3900" kern="1200">
        <a:solidFill>
          <a:schemeClr val="tx1"/>
        </a:solidFill>
        <a:latin typeface="+mn-lt"/>
        <a:ea typeface="+mn-ea"/>
        <a:cs typeface="+mn-cs"/>
      </a:defRPr>
    </a:lvl1pPr>
    <a:lvl2pPr marL="1470995" algn="l" defTabSz="2941991" rtl="0" eaLnBrk="1" latinLnBrk="0" hangingPunct="1">
      <a:defRPr sz="3900" kern="1200">
        <a:solidFill>
          <a:schemeClr val="tx1"/>
        </a:solidFill>
        <a:latin typeface="+mn-lt"/>
        <a:ea typeface="+mn-ea"/>
        <a:cs typeface="+mn-cs"/>
      </a:defRPr>
    </a:lvl2pPr>
    <a:lvl3pPr marL="2941991" algn="l" defTabSz="2941991" rtl="0" eaLnBrk="1" latinLnBrk="0" hangingPunct="1">
      <a:defRPr sz="3900" kern="1200">
        <a:solidFill>
          <a:schemeClr val="tx1"/>
        </a:solidFill>
        <a:latin typeface="+mn-lt"/>
        <a:ea typeface="+mn-ea"/>
        <a:cs typeface="+mn-cs"/>
      </a:defRPr>
    </a:lvl3pPr>
    <a:lvl4pPr marL="4412986" algn="l" defTabSz="2941991" rtl="0" eaLnBrk="1" latinLnBrk="0" hangingPunct="1">
      <a:defRPr sz="3900" kern="1200">
        <a:solidFill>
          <a:schemeClr val="tx1"/>
        </a:solidFill>
        <a:latin typeface="+mn-lt"/>
        <a:ea typeface="+mn-ea"/>
        <a:cs typeface="+mn-cs"/>
      </a:defRPr>
    </a:lvl4pPr>
    <a:lvl5pPr marL="5883981" algn="l" defTabSz="2941991" rtl="0" eaLnBrk="1" latinLnBrk="0" hangingPunct="1">
      <a:defRPr sz="3900" kern="1200">
        <a:solidFill>
          <a:schemeClr val="tx1"/>
        </a:solidFill>
        <a:latin typeface="+mn-lt"/>
        <a:ea typeface="+mn-ea"/>
        <a:cs typeface="+mn-cs"/>
      </a:defRPr>
    </a:lvl5pPr>
    <a:lvl6pPr marL="7354976" algn="l" defTabSz="2941991" rtl="0" eaLnBrk="1" latinLnBrk="0" hangingPunct="1">
      <a:defRPr sz="3900" kern="1200">
        <a:solidFill>
          <a:schemeClr val="tx1"/>
        </a:solidFill>
        <a:latin typeface="+mn-lt"/>
        <a:ea typeface="+mn-ea"/>
        <a:cs typeface="+mn-cs"/>
      </a:defRPr>
    </a:lvl6pPr>
    <a:lvl7pPr marL="8825972" algn="l" defTabSz="2941991" rtl="0" eaLnBrk="1" latinLnBrk="0" hangingPunct="1">
      <a:defRPr sz="3900" kern="1200">
        <a:solidFill>
          <a:schemeClr val="tx1"/>
        </a:solidFill>
        <a:latin typeface="+mn-lt"/>
        <a:ea typeface="+mn-ea"/>
        <a:cs typeface="+mn-cs"/>
      </a:defRPr>
    </a:lvl7pPr>
    <a:lvl8pPr marL="10296967" algn="l" defTabSz="2941991" rtl="0" eaLnBrk="1" latinLnBrk="0" hangingPunct="1">
      <a:defRPr sz="3900" kern="1200">
        <a:solidFill>
          <a:schemeClr val="tx1"/>
        </a:solidFill>
        <a:latin typeface="+mn-lt"/>
        <a:ea typeface="+mn-ea"/>
        <a:cs typeface="+mn-cs"/>
      </a:defRPr>
    </a:lvl8pPr>
    <a:lvl9pPr marL="11767962" algn="l" defTabSz="2941991" rtl="0" eaLnBrk="1" latinLnBrk="0" hangingPunct="1">
      <a:defRPr sz="3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D0795C1-FA34-4F66-BC9B-B2975DBCCAD0}" type="slidenum">
              <a:rPr lang="fr-FR" smtClean="0"/>
              <a:t>1</a:t>
            </a:fld>
            <a:endParaRPr lang="fr-FR"/>
          </a:p>
        </p:txBody>
      </p:sp>
    </p:spTree>
    <p:extLst>
      <p:ext uri="{BB962C8B-B14F-4D97-AF65-F5344CB8AC3E}">
        <p14:creationId xmlns:p14="http://schemas.microsoft.com/office/powerpoint/2010/main" val="2158407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93176" y="9395078"/>
            <a:ext cx="18055987" cy="6482742"/>
          </a:xfrm>
        </p:spPr>
        <p:txBody>
          <a:bodyPr/>
          <a:lstStyle/>
          <a:p>
            <a:r>
              <a:rPr lang="fr-FR" smtClean="0"/>
              <a:t>Modifiez le style du titre</a:t>
            </a:r>
            <a:endParaRPr lang="fr-FR"/>
          </a:p>
        </p:txBody>
      </p:sp>
      <p:sp>
        <p:nvSpPr>
          <p:cNvPr id="3" name="Sous-titre 2"/>
          <p:cNvSpPr>
            <a:spLocks noGrp="1"/>
          </p:cNvSpPr>
          <p:nvPr>
            <p:ph type="subTitle" idx="1"/>
          </p:nvPr>
        </p:nvSpPr>
        <p:spPr>
          <a:xfrm>
            <a:off x="3186351" y="17137962"/>
            <a:ext cx="14869637" cy="7728885"/>
          </a:xfrm>
        </p:spPr>
        <p:txBody>
          <a:bodyPr/>
          <a:lstStyle>
            <a:lvl1pPr marL="0" indent="0" algn="ctr">
              <a:buNone/>
              <a:defRPr>
                <a:solidFill>
                  <a:schemeClr val="tx1">
                    <a:tint val="75000"/>
                  </a:schemeClr>
                </a:solidFill>
              </a:defRPr>
            </a:lvl1pPr>
            <a:lvl2pPr marL="1470947" indent="0" algn="ctr">
              <a:buNone/>
              <a:defRPr>
                <a:solidFill>
                  <a:schemeClr val="tx1">
                    <a:tint val="75000"/>
                  </a:schemeClr>
                </a:solidFill>
              </a:defRPr>
            </a:lvl2pPr>
            <a:lvl3pPr marL="2941897" indent="0" algn="ctr">
              <a:buNone/>
              <a:defRPr>
                <a:solidFill>
                  <a:schemeClr val="tx1">
                    <a:tint val="75000"/>
                  </a:schemeClr>
                </a:solidFill>
              </a:defRPr>
            </a:lvl3pPr>
            <a:lvl4pPr marL="4412844" indent="0" algn="ctr">
              <a:buNone/>
              <a:defRPr>
                <a:solidFill>
                  <a:schemeClr val="tx1">
                    <a:tint val="75000"/>
                  </a:schemeClr>
                </a:solidFill>
              </a:defRPr>
            </a:lvl4pPr>
            <a:lvl5pPr marL="5883791" indent="0" algn="ctr">
              <a:buNone/>
              <a:defRPr>
                <a:solidFill>
                  <a:schemeClr val="tx1">
                    <a:tint val="75000"/>
                  </a:schemeClr>
                </a:solidFill>
              </a:defRPr>
            </a:lvl5pPr>
            <a:lvl6pPr marL="7354742" indent="0" algn="ctr">
              <a:buNone/>
              <a:defRPr>
                <a:solidFill>
                  <a:schemeClr val="tx1">
                    <a:tint val="75000"/>
                  </a:schemeClr>
                </a:solidFill>
              </a:defRPr>
            </a:lvl6pPr>
            <a:lvl7pPr marL="8825689" indent="0" algn="ctr">
              <a:buNone/>
              <a:defRPr>
                <a:solidFill>
                  <a:schemeClr val="tx1">
                    <a:tint val="75000"/>
                  </a:schemeClr>
                </a:solidFill>
              </a:defRPr>
            </a:lvl7pPr>
            <a:lvl8pPr marL="10296636" indent="0" algn="ctr">
              <a:buNone/>
              <a:defRPr>
                <a:solidFill>
                  <a:schemeClr val="tx1">
                    <a:tint val="75000"/>
                  </a:schemeClr>
                </a:solidFill>
              </a:defRPr>
            </a:lvl8pPr>
            <a:lvl9pPr marL="11767586"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08662F7-D805-4C79-9C62-7DB10DCDCC62}" type="datetimeFigureOut">
              <a:rPr lang="fr-FR" smtClean="0"/>
              <a:t>09/05/2015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655855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8662F7-D805-4C79-9C62-7DB10DCDCC62}" type="datetimeFigureOut">
              <a:rPr lang="fr-FR" smtClean="0"/>
              <a:t>09/05/2015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315391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5780066" y="5341614"/>
            <a:ext cx="11100597" cy="11379802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467211" y="5341614"/>
            <a:ext cx="32958814" cy="11379802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8662F7-D805-4C79-9C62-7DB10DCDCC62}" type="datetimeFigureOut">
              <a:rPr lang="fr-FR" smtClean="0"/>
              <a:t>09/05/2015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1015828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8662F7-D805-4C79-9C62-7DB10DCDCC62}" type="datetimeFigureOut">
              <a:rPr lang="fr-FR" smtClean="0"/>
              <a:t>09/05/2015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367762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77998" y="19434227"/>
            <a:ext cx="18055987" cy="6006688"/>
          </a:xfrm>
        </p:spPr>
        <p:txBody>
          <a:bodyPr anchor="t"/>
          <a:lstStyle>
            <a:lvl1pPr algn="l">
              <a:defRPr sz="12900" b="1" cap="all"/>
            </a:lvl1pPr>
          </a:lstStyle>
          <a:p>
            <a:r>
              <a:rPr lang="fr-FR" smtClean="0"/>
              <a:t>Modifiez le style du titre</a:t>
            </a:r>
            <a:endParaRPr lang="fr-FR"/>
          </a:p>
        </p:txBody>
      </p:sp>
      <p:sp>
        <p:nvSpPr>
          <p:cNvPr id="3" name="Espace réservé du texte 2"/>
          <p:cNvSpPr>
            <a:spLocks noGrp="1"/>
          </p:cNvSpPr>
          <p:nvPr>
            <p:ph type="body" idx="1"/>
          </p:nvPr>
        </p:nvSpPr>
        <p:spPr>
          <a:xfrm>
            <a:off x="1677998" y="12818477"/>
            <a:ext cx="18055987" cy="6615755"/>
          </a:xfrm>
        </p:spPr>
        <p:txBody>
          <a:bodyPr anchor="b"/>
          <a:lstStyle>
            <a:lvl1pPr marL="0" indent="0">
              <a:buNone/>
              <a:defRPr sz="6400">
                <a:solidFill>
                  <a:schemeClr val="tx1">
                    <a:tint val="75000"/>
                  </a:schemeClr>
                </a:solidFill>
              </a:defRPr>
            </a:lvl1pPr>
            <a:lvl2pPr marL="1470947" indent="0">
              <a:buNone/>
              <a:defRPr sz="5800">
                <a:solidFill>
                  <a:schemeClr val="tx1">
                    <a:tint val="75000"/>
                  </a:schemeClr>
                </a:solidFill>
              </a:defRPr>
            </a:lvl2pPr>
            <a:lvl3pPr marL="2941897" indent="0">
              <a:buNone/>
              <a:defRPr sz="5100">
                <a:solidFill>
                  <a:schemeClr val="tx1">
                    <a:tint val="75000"/>
                  </a:schemeClr>
                </a:solidFill>
              </a:defRPr>
            </a:lvl3pPr>
            <a:lvl4pPr marL="4412844" indent="0">
              <a:buNone/>
              <a:defRPr sz="4500">
                <a:solidFill>
                  <a:schemeClr val="tx1">
                    <a:tint val="75000"/>
                  </a:schemeClr>
                </a:solidFill>
              </a:defRPr>
            </a:lvl4pPr>
            <a:lvl5pPr marL="5883791" indent="0">
              <a:buNone/>
              <a:defRPr sz="4500">
                <a:solidFill>
                  <a:schemeClr val="tx1">
                    <a:tint val="75000"/>
                  </a:schemeClr>
                </a:solidFill>
              </a:defRPr>
            </a:lvl5pPr>
            <a:lvl6pPr marL="7354742" indent="0">
              <a:buNone/>
              <a:defRPr sz="4500">
                <a:solidFill>
                  <a:schemeClr val="tx1">
                    <a:tint val="75000"/>
                  </a:schemeClr>
                </a:solidFill>
              </a:defRPr>
            </a:lvl6pPr>
            <a:lvl7pPr marL="8825689" indent="0">
              <a:buNone/>
              <a:defRPr sz="4500">
                <a:solidFill>
                  <a:schemeClr val="tx1">
                    <a:tint val="75000"/>
                  </a:schemeClr>
                </a:solidFill>
              </a:defRPr>
            </a:lvl7pPr>
            <a:lvl8pPr marL="10296636" indent="0">
              <a:buNone/>
              <a:defRPr sz="4500">
                <a:solidFill>
                  <a:schemeClr val="tx1">
                    <a:tint val="75000"/>
                  </a:schemeClr>
                </a:solidFill>
              </a:defRPr>
            </a:lvl8pPr>
            <a:lvl9pPr marL="11767586" indent="0">
              <a:buNone/>
              <a:defRPr sz="45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08662F7-D805-4C79-9C62-7DB10DCDCC62}" type="datetimeFigureOut">
              <a:rPr lang="fr-FR" smtClean="0"/>
              <a:t>09/05/2015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1799729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467214" y="31118572"/>
            <a:ext cx="22027861" cy="88021077"/>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4849111" y="31118572"/>
            <a:ext cx="22031550" cy="88021077"/>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08662F7-D805-4C79-9C62-7DB10DCDCC62}" type="datetimeFigureOut">
              <a:rPr lang="fr-FR" smtClean="0"/>
              <a:t>09/05/2015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416338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062117" y="1211141"/>
            <a:ext cx="19118104" cy="5040577"/>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1062117" y="6769777"/>
            <a:ext cx="9385722" cy="2821321"/>
          </a:xfrm>
        </p:spPr>
        <p:txBody>
          <a:bodyPr anchor="b"/>
          <a:lstStyle>
            <a:lvl1pPr marL="0" indent="0">
              <a:buNone/>
              <a:defRPr sz="7700" b="1"/>
            </a:lvl1pPr>
            <a:lvl2pPr marL="1470947" indent="0">
              <a:buNone/>
              <a:defRPr sz="6400" b="1"/>
            </a:lvl2pPr>
            <a:lvl3pPr marL="2941897" indent="0">
              <a:buNone/>
              <a:defRPr sz="5800" b="1"/>
            </a:lvl3pPr>
            <a:lvl4pPr marL="4412844" indent="0">
              <a:buNone/>
              <a:defRPr sz="5100" b="1"/>
            </a:lvl4pPr>
            <a:lvl5pPr marL="5883791" indent="0">
              <a:buNone/>
              <a:defRPr sz="5100" b="1"/>
            </a:lvl5pPr>
            <a:lvl6pPr marL="7354742" indent="0">
              <a:buNone/>
              <a:defRPr sz="5100" b="1"/>
            </a:lvl6pPr>
            <a:lvl7pPr marL="8825689" indent="0">
              <a:buNone/>
              <a:defRPr sz="5100" b="1"/>
            </a:lvl7pPr>
            <a:lvl8pPr marL="10296636" indent="0">
              <a:buNone/>
              <a:defRPr sz="5100" b="1"/>
            </a:lvl8pPr>
            <a:lvl9pPr marL="11767586" indent="0">
              <a:buNone/>
              <a:defRPr sz="5100" b="1"/>
            </a:lvl9pPr>
          </a:lstStyle>
          <a:p>
            <a:pPr lvl="0"/>
            <a:r>
              <a:rPr lang="fr-FR" smtClean="0"/>
              <a:t>Modifiez les styles du texte du masque</a:t>
            </a:r>
          </a:p>
        </p:txBody>
      </p:sp>
      <p:sp>
        <p:nvSpPr>
          <p:cNvPr id="4" name="Espace réservé du contenu 3"/>
          <p:cNvSpPr>
            <a:spLocks noGrp="1"/>
          </p:cNvSpPr>
          <p:nvPr>
            <p:ph sz="half" idx="2"/>
          </p:nvPr>
        </p:nvSpPr>
        <p:spPr>
          <a:xfrm>
            <a:off x="1062117" y="9591098"/>
            <a:ext cx="9385722" cy="17424997"/>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10790814" y="6769777"/>
            <a:ext cx="9389408" cy="2821321"/>
          </a:xfrm>
        </p:spPr>
        <p:txBody>
          <a:bodyPr anchor="b"/>
          <a:lstStyle>
            <a:lvl1pPr marL="0" indent="0">
              <a:buNone/>
              <a:defRPr sz="7700" b="1"/>
            </a:lvl1pPr>
            <a:lvl2pPr marL="1470947" indent="0">
              <a:buNone/>
              <a:defRPr sz="6400" b="1"/>
            </a:lvl2pPr>
            <a:lvl3pPr marL="2941897" indent="0">
              <a:buNone/>
              <a:defRPr sz="5800" b="1"/>
            </a:lvl3pPr>
            <a:lvl4pPr marL="4412844" indent="0">
              <a:buNone/>
              <a:defRPr sz="5100" b="1"/>
            </a:lvl4pPr>
            <a:lvl5pPr marL="5883791" indent="0">
              <a:buNone/>
              <a:defRPr sz="5100" b="1"/>
            </a:lvl5pPr>
            <a:lvl6pPr marL="7354742" indent="0">
              <a:buNone/>
              <a:defRPr sz="5100" b="1"/>
            </a:lvl6pPr>
            <a:lvl7pPr marL="8825689" indent="0">
              <a:buNone/>
              <a:defRPr sz="5100" b="1"/>
            </a:lvl7pPr>
            <a:lvl8pPr marL="10296636" indent="0">
              <a:buNone/>
              <a:defRPr sz="5100" b="1"/>
            </a:lvl8pPr>
            <a:lvl9pPr marL="11767586" indent="0">
              <a:buNone/>
              <a:defRPr sz="5100" b="1"/>
            </a:lvl9pPr>
          </a:lstStyle>
          <a:p>
            <a:pPr lvl="0"/>
            <a:r>
              <a:rPr lang="fr-FR" smtClean="0"/>
              <a:t>Modifiez les styles du texte du masque</a:t>
            </a:r>
          </a:p>
        </p:txBody>
      </p:sp>
      <p:sp>
        <p:nvSpPr>
          <p:cNvPr id="6" name="Espace réservé du contenu 5"/>
          <p:cNvSpPr>
            <a:spLocks noGrp="1"/>
          </p:cNvSpPr>
          <p:nvPr>
            <p:ph sz="quarter" idx="4"/>
          </p:nvPr>
        </p:nvSpPr>
        <p:spPr>
          <a:xfrm>
            <a:off x="10790814" y="9591098"/>
            <a:ext cx="9389408" cy="17424997"/>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08662F7-D805-4C79-9C62-7DB10DCDCC62}" type="datetimeFigureOut">
              <a:rPr lang="fr-FR" smtClean="0"/>
              <a:t>09/05/2015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356283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08662F7-D805-4C79-9C62-7DB10DCDCC62}" type="datetimeFigureOut">
              <a:rPr lang="fr-FR" smtClean="0"/>
              <a:t>09/05/2015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59306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8662F7-D805-4C79-9C62-7DB10DCDCC62}" type="datetimeFigureOut">
              <a:rPr lang="fr-FR" smtClean="0"/>
              <a:t>09/05/2015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2912707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062120" y="1204138"/>
            <a:ext cx="6988583" cy="5124587"/>
          </a:xfrm>
        </p:spPr>
        <p:txBody>
          <a:bodyPr anchor="b"/>
          <a:lstStyle>
            <a:lvl1pPr algn="l">
              <a:defRPr sz="6400" b="1"/>
            </a:lvl1pPr>
          </a:lstStyle>
          <a:p>
            <a:r>
              <a:rPr lang="fr-FR" smtClean="0"/>
              <a:t>Modifiez le style du titre</a:t>
            </a:r>
            <a:endParaRPr lang="fr-FR"/>
          </a:p>
        </p:txBody>
      </p:sp>
      <p:sp>
        <p:nvSpPr>
          <p:cNvPr id="3" name="Espace réservé du contenu 2"/>
          <p:cNvSpPr>
            <a:spLocks noGrp="1"/>
          </p:cNvSpPr>
          <p:nvPr>
            <p:ph idx="1"/>
          </p:nvPr>
        </p:nvSpPr>
        <p:spPr>
          <a:xfrm>
            <a:off x="8305164" y="1204144"/>
            <a:ext cx="11875057" cy="25811958"/>
          </a:xfrm>
        </p:spPr>
        <p:txBody>
          <a:bodyPr/>
          <a:lstStyle>
            <a:lvl1pPr>
              <a:defRPr sz="10300"/>
            </a:lvl1pPr>
            <a:lvl2pPr>
              <a:defRPr sz="9000"/>
            </a:lvl2pPr>
            <a:lvl3pPr>
              <a:defRPr sz="7700"/>
            </a:lvl3pPr>
            <a:lvl4pPr>
              <a:defRPr sz="6400"/>
            </a:lvl4pPr>
            <a:lvl5pPr>
              <a:defRPr sz="6400"/>
            </a:lvl5pPr>
            <a:lvl6pPr>
              <a:defRPr sz="6400"/>
            </a:lvl6pPr>
            <a:lvl7pPr>
              <a:defRPr sz="6400"/>
            </a:lvl7pPr>
            <a:lvl8pPr>
              <a:defRPr sz="6400"/>
            </a:lvl8pPr>
            <a:lvl9pPr>
              <a:defRPr sz="6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1062120" y="6328731"/>
            <a:ext cx="6988583" cy="20687371"/>
          </a:xfrm>
        </p:spPr>
        <p:txBody>
          <a:bodyPr/>
          <a:lstStyle>
            <a:lvl1pPr marL="0" indent="0">
              <a:buNone/>
              <a:defRPr sz="4500"/>
            </a:lvl1pPr>
            <a:lvl2pPr marL="1470947" indent="0">
              <a:buNone/>
              <a:defRPr sz="3900"/>
            </a:lvl2pPr>
            <a:lvl3pPr marL="2941897" indent="0">
              <a:buNone/>
              <a:defRPr sz="3200"/>
            </a:lvl3pPr>
            <a:lvl4pPr marL="4412844" indent="0">
              <a:buNone/>
              <a:defRPr sz="2900"/>
            </a:lvl4pPr>
            <a:lvl5pPr marL="5883791" indent="0">
              <a:buNone/>
              <a:defRPr sz="2900"/>
            </a:lvl5pPr>
            <a:lvl6pPr marL="7354742" indent="0">
              <a:buNone/>
              <a:defRPr sz="2900"/>
            </a:lvl6pPr>
            <a:lvl7pPr marL="8825689" indent="0">
              <a:buNone/>
              <a:defRPr sz="2900"/>
            </a:lvl7pPr>
            <a:lvl8pPr marL="10296636" indent="0">
              <a:buNone/>
              <a:defRPr sz="2900"/>
            </a:lvl8pPr>
            <a:lvl9pPr marL="11767586" indent="0">
              <a:buNone/>
              <a:defRPr sz="2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08662F7-D805-4C79-9C62-7DB10DCDCC62}" type="datetimeFigureOut">
              <a:rPr lang="fr-FR" smtClean="0"/>
              <a:t>09/05/2015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162534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163647" y="21170424"/>
            <a:ext cx="12745403" cy="2499288"/>
          </a:xfrm>
        </p:spPr>
        <p:txBody>
          <a:bodyPr anchor="b"/>
          <a:lstStyle>
            <a:lvl1pPr algn="l">
              <a:defRPr sz="6400" b="1"/>
            </a:lvl1pPr>
          </a:lstStyle>
          <a:p>
            <a:r>
              <a:rPr lang="fr-FR" smtClean="0"/>
              <a:t>Modifiez le style du titre</a:t>
            </a:r>
            <a:endParaRPr lang="fr-FR"/>
          </a:p>
        </p:txBody>
      </p:sp>
      <p:sp>
        <p:nvSpPr>
          <p:cNvPr id="3" name="Espace réservé pour une image  2"/>
          <p:cNvSpPr>
            <a:spLocks noGrp="1"/>
          </p:cNvSpPr>
          <p:nvPr>
            <p:ph type="pic" idx="1"/>
          </p:nvPr>
        </p:nvSpPr>
        <p:spPr>
          <a:xfrm>
            <a:off x="4163647" y="2702309"/>
            <a:ext cx="12745403" cy="18146078"/>
          </a:xfrm>
        </p:spPr>
        <p:txBody>
          <a:bodyPr/>
          <a:lstStyle>
            <a:lvl1pPr marL="0" indent="0">
              <a:buNone/>
              <a:defRPr sz="10300"/>
            </a:lvl1pPr>
            <a:lvl2pPr marL="1470947" indent="0">
              <a:buNone/>
              <a:defRPr sz="9000"/>
            </a:lvl2pPr>
            <a:lvl3pPr marL="2941897" indent="0">
              <a:buNone/>
              <a:defRPr sz="7700"/>
            </a:lvl3pPr>
            <a:lvl4pPr marL="4412844" indent="0">
              <a:buNone/>
              <a:defRPr sz="6400"/>
            </a:lvl4pPr>
            <a:lvl5pPr marL="5883791" indent="0">
              <a:buNone/>
              <a:defRPr sz="6400"/>
            </a:lvl5pPr>
            <a:lvl6pPr marL="7354742" indent="0">
              <a:buNone/>
              <a:defRPr sz="6400"/>
            </a:lvl6pPr>
            <a:lvl7pPr marL="8825689" indent="0">
              <a:buNone/>
              <a:defRPr sz="6400"/>
            </a:lvl7pPr>
            <a:lvl8pPr marL="10296636" indent="0">
              <a:buNone/>
              <a:defRPr sz="6400"/>
            </a:lvl8pPr>
            <a:lvl9pPr marL="11767586" indent="0">
              <a:buNone/>
              <a:defRPr sz="6400"/>
            </a:lvl9pPr>
          </a:lstStyle>
          <a:p>
            <a:endParaRPr lang="fr-FR"/>
          </a:p>
        </p:txBody>
      </p:sp>
      <p:sp>
        <p:nvSpPr>
          <p:cNvPr id="4" name="Espace réservé du texte 3"/>
          <p:cNvSpPr>
            <a:spLocks noGrp="1"/>
          </p:cNvSpPr>
          <p:nvPr>
            <p:ph type="body" sz="half" idx="2"/>
          </p:nvPr>
        </p:nvSpPr>
        <p:spPr>
          <a:xfrm>
            <a:off x="4163647" y="23669713"/>
            <a:ext cx="12745403" cy="3549404"/>
          </a:xfrm>
        </p:spPr>
        <p:txBody>
          <a:bodyPr/>
          <a:lstStyle>
            <a:lvl1pPr marL="0" indent="0">
              <a:buNone/>
              <a:defRPr sz="4500"/>
            </a:lvl1pPr>
            <a:lvl2pPr marL="1470947" indent="0">
              <a:buNone/>
              <a:defRPr sz="3900"/>
            </a:lvl2pPr>
            <a:lvl3pPr marL="2941897" indent="0">
              <a:buNone/>
              <a:defRPr sz="3200"/>
            </a:lvl3pPr>
            <a:lvl4pPr marL="4412844" indent="0">
              <a:buNone/>
              <a:defRPr sz="2900"/>
            </a:lvl4pPr>
            <a:lvl5pPr marL="5883791" indent="0">
              <a:buNone/>
              <a:defRPr sz="2900"/>
            </a:lvl5pPr>
            <a:lvl6pPr marL="7354742" indent="0">
              <a:buNone/>
              <a:defRPr sz="2900"/>
            </a:lvl6pPr>
            <a:lvl7pPr marL="8825689" indent="0">
              <a:buNone/>
              <a:defRPr sz="2900"/>
            </a:lvl7pPr>
            <a:lvl8pPr marL="10296636" indent="0">
              <a:buNone/>
              <a:defRPr sz="2900"/>
            </a:lvl8pPr>
            <a:lvl9pPr marL="11767586" indent="0">
              <a:buNone/>
              <a:defRPr sz="2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08662F7-D805-4C79-9C62-7DB10DCDCC62}" type="datetimeFigureOut">
              <a:rPr lang="fr-FR" smtClean="0"/>
              <a:t>09/05/2015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AAD896-A6DA-4F51-A0EB-530B4688AAB9}" type="slidenum">
              <a:rPr lang="fr-FR" smtClean="0"/>
              <a:t>‹N°›</a:t>
            </a:fld>
            <a:endParaRPr lang="fr-FR"/>
          </a:p>
        </p:txBody>
      </p:sp>
    </p:spTree>
    <p:extLst>
      <p:ext uri="{BB962C8B-B14F-4D97-AF65-F5344CB8AC3E}">
        <p14:creationId xmlns:p14="http://schemas.microsoft.com/office/powerpoint/2010/main" val="2905369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62117" y="1211141"/>
            <a:ext cx="19118104" cy="5040577"/>
          </a:xfrm>
          <a:prstGeom prst="rect">
            <a:avLst/>
          </a:prstGeom>
        </p:spPr>
        <p:txBody>
          <a:bodyPr vert="horz" lIns="294189" tIns="147096" rIns="294189" bIns="147096"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1062117" y="7056810"/>
            <a:ext cx="19118104" cy="19959288"/>
          </a:xfrm>
          <a:prstGeom prst="rect">
            <a:avLst/>
          </a:prstGeom>
        </p:spPr>
        <p:txBody>
          <a:bodyPr vert="horz" lIns="294189" tIns="147096" rIns="294189" bIns="147096"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1062117" y="28031212"/>
            <a:ext cx="4956546" cy="1610184"/>
          </a:xfrm>
          <a:prstGeom prst="rect">
            <a:avLst/>
          </a:prstGeom>
        </p:spPr>
        <p:txBody>
          <a:bodyPr vert="horz" lIns="294189" tIns="147096" rIns="294189" bIns="147096" rtlCol="0" anchor="ctr"/>
          <a:lstStyle>
            <a:lvl1pPr algn="l">
              <a:defRPr sz="3900">
                <a:solidFill>
                  <a:schemeClr val="tx1">
                    <a:tint val="75000"/>
                  </a:schemeClr>
                </a:solidFill>
              </a:defRPr>
            </a:lvl1pPr>
          </a:lstStyle>
          <a:p>
            <a:fld id="{B08662F7-D805-4C79-9C62-7DB10DCDCC62}" type="datetimeFigureOut">
              <a:rPr lang="fr-FR" smtClean="0"/>
              <a:t>09/05/2015</a:t>
            </a:fld>
            <a:endParaRPr lang="fr-FR"/>
          </a:p>
        </p:txBody>
      </p:sp>
      <p:sp>
        <p:nvSpPr>
          <p:cNvPr id="5" name="Espace réservé du pied de page 4"/>
          <p:cNvSpPr>
            <a:spLocks noGrp="1"/>
          </p:cNvSpPr>
          <p:nvPr>
            <p:ph type="ftr" sz="quarter" idx="3"/>
          </p:nvPr>
        </p:nvSpPr>
        <p:spPr>
          <a:xfrm>
            <a:off x="7257799" y="28031212"/>
            <a:ext cx="6726740" cy="1610184"/>
          </a:xfrm>
          <a:prstGeom prst="rect">
            <a:avLst/>
          </a:prstGeom>
        </p:spPr>
        <p:txBody>
          <a:bodyPr vert="horz" lIns="294189" tIns="147096" rIns="294189" bIns="147096" rtlCol="0" anchor="ctr"/>
          <a:lstStyle>
            <a:lvl1pPr algn="ctr">
              <a:defRPr sz="3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5223675" y="28031212"/>
            <a:ext cx="4956546" cy="1610184"/>
          </a:xfrm>
          <a:prstGeom prst="rect">
            <a:avLst/>
          </a:prstGeom>
        </p:spPr>
        <p:txBody>
          <a:bodyPr vert="horz" lIns="294189" tIns="147096" rIns="294189" bIns="147096" rtlCol="0" anchor="ctr"/>
          <a:lstStyle>
            <a:lvl1pPr algn="r">
              <a:defRPr sz="3900">
                <a:solidFill>
                  <a:schemeClr val="tx1">
                    <a:tint val="75000"/>
                  </a:schemeClr>
                </a:solidFill>
              </a:defRPr>
            </a:lvl1pPr>
          </a:lstStyle>
          <a:p>
            <a:fld id="{71AAD896-A6DA-4F51-A0EB-530B4688AAB9}" type="slidenum">
              <a:rPr lang="fr-FR" smtClean="0"/>
              <a:t>‹N°›</a:t>
            </a:fld>
            <a:endParaRPr lang="fr-FR"/>
          </a:p>
        </p:txBody>
      </p:sp>
    </p:spTree>
    <p:extLst>
      <p:ext uri="{BB962C8B-B14F-4D97-AF65-F5344CB8AC3E}">
        <p14:creationId xmlns:p14="http://schemas.microsoft.com/office/powerpoint/2010/main" val="38373298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2941897" rtl="0" eaLnBrk="1" latinLnBrk="0" hangingPunct="1">
        <a:spcBef>
          <a:spcPct val="0"/>
        </a:spcBef>
        <a:buNone/>
        <a:defRPr sz="14200" kern="1200">
          <a:solidFill>
            <a:schemeClr val="tx1"/>
          </a:solidFill>
          <a:latin typeface="+mj-lt"/>
          <a:ea typeface="+mj-ea"/>
          <a:cs typeface="+mj-cs"/>
        </a:defRPr>
      </a:lvl1pPr>
    </p:titleStyle>
    <p:bodyStyle>
      <a:lvl1pPr marL="1103211" indent="-1103211" algn="l" defTabSz="2941897"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1pPr>
      <a:lvl2pPr marL="2390290" indent="-919343" algn="l" defTabSz="2941897"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2pPr>
      <a:lvl3pPr marL="3677369" indent="-735475" algn="l" defTabSz="2941897" rtl="0" eaLnBrk="1" latinLnBrk="0" hangingPunct="1">
        <a:spcBef>
          <a:spcPct val="20000"/>
        </a:spcBef>
        <a:buFont typeface="Arial" panose="020B0604020202020204" pitchFamily="34" charset="0"/>
        <a:buChar char="•"/>
        <a:defRPr sz="7700" kern="1200">
          <a:solidFill>
            <a:schemeClr val="tx1"/>
          </a:solidFill>
          <a:latin typeface="+mn-lt"/>
          <a:ea typeface="+mn-ea"/>
          <a:cs typeface="+mn-cs"/>
        </a:defRPr>
      </a:lvl3pPr>
      <a:lvl4pPr marL="5148319" indent="-735475" algn="l" defTabSz="2941897"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4pPr>
      <a:lvl5pPr marL="6619266" indent="-735475" algn="l" defTabSz="2941897"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5pPr>
      <a:lvl6pPr marL="8090213" indent="-735475" algn="l" defTabSz="2941897"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6pPr>
      <a:lvl7pPr marL="9561164" indent="-735475" algn="l" defTabSz="2941897"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7pPr>
      <a:lvl8pPr marL="11032111" indent="-735475" algn="l" defTabSz="2941897"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8pPr>
      <a:lvl9pPr marL="12503058" indent="-735475" algn="l" defTabSz="2941897"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9pPr>
    </p:bodyStyle>
    <p:otherStyle>
      <a:defPPr>
        <a:defRPr lang="fr-FR"/>
      </a:defPPr>
      <a:lvl1pPr marL="0" algn="l" defTabSz="2941897" rtl="0" eaLnBrk="1" latinLnBrk="0" hangingPunct="1">
        <a:defRPr sz="5800" kern="1200">
          <a:solidFill>
            <a:schemeClr val="tx1"/>
          </a:solidFill>
          <a:latin typeface="+mn-lt"/>
          <a:ea typeface="+mn-ea"/>
          <a:cs typeface="+mn-cs"/>
        </a:defRPr>
      </a:lvl1pPr>
      <a:lvl2pPr marL="1470947" algn="l" defTabSz="2941897" rtl="0" eaLnBrk="1" latinLnBrk="0" hangingPunct="1">
        <a:defRPr sz="5800" kern="1200">
          <a:solidFill>
            <a:schemeClr val="tx1"/>
          </a:solidFill>
          <a:latin typeface="+mn-lt"/>
          <a:ea typeface="+mn-ea"/>
          <a:cs typeface="+mn-cs"/>
        </a:defRPr>
      </a:lvl2pPr>
      <a:lvl3pPr marL="2941897" algn="l" defTabSz="2941897" rtl="0" eaLnBrk="1" latinLnBrk="0" hangingPunct="1">
        <a:defRPr sz="5800" kern="1200">
          <a:solidFill>
            <a:schemeClr val="tx1"/>
          </a:solidFill>
          <a:latin typeface="+mn-lt"/>
          <a:ea typeface="+mn-ea"/>
          <a:cs typeface="+mn-cs"/>
        </a:defRPr>
      </a:lvl3pPr>
      <a:lvl4pPr marL="4412844" algn="l" defTabSz="2941897" rtl="0" eaLnBrk="1" latinLnBrk="0" hangingPunct="1">
        <a:defRPr sz="5800" kern="1200">
          <a:solidFill>
            <a:schemeClr val="tx1"/>
          </a:solidFill>
          <a:latin typeface="+mn-lt"/>
          <a:ea typeface="+mn-ea"/>
          <a:cs typeface="+mn-cs"/>
        </a:defRPr>
      </a:lvl4pPr>
      <a:lvl5pPr marL="5883791" algn="l" defTabSz="2941897" rtl="0" eaLnBrk="1" latinLnBrk="0" hangingPunct="1">
        <a:defRPr sz="5800" kern="1200">
          <a:solidFill>
            <a:schemeClr val="tx1"/>
          </a:solidFill>
          <a:latin typeface="+mn-lt"/>
          <a:ea typeface="+mn-ea"/>
          <a:cs typeface="+mn-cs"/>
        </a:defRPr>
      </a:lvl5pPr>
      <a:lvl6pPr marL="7354742" algn="l" defTabSz="2941897" rtl="0" eaLnBrk="1" latinLnBrk="0" hangingPunct="1">
        <a:defRPr sz="5800" kern="1200">
          <a:solidFill>
            <a:schemeClr val="tx1"/>
          </a:solidFill>
          <a:latin typeface="+mn-lt"/>
          <a:ea typeface="+mn-ea"/>
          <a:cs typeface="+mn-cs"/>
        </a:defRPr>
      </a:lvl6pPr>
      <a:lvl7pPr marL="8825689" algn="l" defTabSz="2941897" rtl="0" eaLnBrk="1" latinLnBrk="0" hangingPunct="1">
        <a:defRPr sz="5800" kern="1200">
          <a:solidFill>
            <a:schemeClr val="tx1"/>
          </a:solidFill>
          <a:latin typeface="+mn-lt"/>
          <a:ea typeface="+mn-ea"/>
          <a:cs typeface="+mn-cs"/>
        </a:defRPr>
      </a:lvl7pPr>
      <a:lvl8pPr marL="10296636" algn="l" defTabSz="2941897" rtl="0" eaLnBrk="1" latinLnBrk="0" hangingPunct="1">
        <a:defRPr sz="5800" kern="1200">
          <a:solidFill>
            <a:schemeClr val="tx1"/>
          </a:solidFill>
          <a:latin typeface="+mn-lt"/>
          <a:ea typeface="+mn-ea"/>
          <a:cs typeface="+mn-cs"/>
        </a:defRPr>
      </a:lvl8pPr>
      <a:lvl9pPr marL="11767586" algn="l" defTabSz="2941897"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936093" y="0"/>
            <a:ext cx="19406156" cy="2160291"/>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5400" b="1" dirty="0">
                <a:latin typeface="Andalus" panose="02020603050405020304" pitchFamily="18" charset="-78"/>
                <a:cs typeface="Andalus" panose="02020603050405020304" pitchFamily="18" charset="-78"/>
              </a:rPr>
              <a:t>Psychodynamique de l’agressivité chez l’enfant à la période de latence</a:t>
            </a:r>
            <a:endParaRPr lang="fr-FR" sz="5400" dirty="0">
              <a:latin typeface="Andalus" panose="02020603050405020304" pitchFamily="18" charset="-78"/>
              <a:cs typeface="Andalus" panose="02020603050405020304" pitchFamily="18" charset="-78"/>
            </a:endParaRPr>
          </a:p>
        </p:txBody>
      </p:sp>
      <p:sp>
        <p:nvSpPr>
          <p:cNvPr id="4" name="ZoneTexte 3"/>
          <p:cNvSpPr txBox="1"/>
          <p:nvPr/>
        </p:nvSpPr>
        <p:spPr>
          <a:xfrm>
            <a:off x="2052217" y="2330436"/>
            <a:ext cx="16993888" cy="2062103"/>
          </a:xfrm>
          <a:prstGeom prst="rect">
            <a:avLst/>
          </a:prstGeom>
          <a:noFill/>
        </p:spPr>
        <p:txBody>
          <a:bodyPr wrap="square" rtlCol="0">
            <a:spAutoFit/>
          </a:bodyPr>
          <a:lstStyle/>
          <a:p>
            <a:pPr algn="ctr"/>
            <a:r>
              <a:rPr lang="fr-FR" sz="2800" dirty="0">
                <a:latin typeface="Times New Roman" panose="02020603050405020304" pitchFamily="18" charset="0"/>
                <a:cs typeface="Times New Roman" panose="02020603050405020304" pitchFamily="18" charset="0"/>
              </a:rPr>
              <a:t>OUTERBAH </a:t>
            </a:r>
            <a:r>
              <a:rPr lang="fr-FR" sz="2800" dirty="0" smtClean="0">
                <a:latin typeface="Times New Roman" panose="02020603050405020304" pitchFamily="18" charset="0"/>
                <a:cs typeface="Times New Roman" panose="02020603050405020304" pitchFamily="18" charset="0"/>
              </a:rPr>
              <a:t>Fouzia et HADDADI Dalila </a:t>
            </a:r>
          </a:p>
          <a:p>
            <a:pPr algn="ctr"/>
            <a:r>
              <a:rPr lang="fr-FR" sz="2800" dirty="0" smtClean="0">
                <a:latin typeface="Times New Roman" panose="02020603050405020304" pitchFamily="18" charset="0"/>
                <a:cs typeface="Times New Roman" panose="02020603050405020304" pitchFamily="18" charset="0"/>
              </a:rPr>
              <a:t>Laboratoire </a:t>
            </a:r>
            <a:r>
              <a:rPr lang="fr-FR" sz="2800" dirty="0">
                <a:latin typeface="Times New Roman" panose="02020603050405020304" pitchFamily="18" charset="0"/>
                <a:cs typeface="Times New Roman" panose="02020603050405020304" pitchFamily="18" charset="0"/>
              </a:rPr>
              <a:t>de Psychologie Clinique et </a:t>
            </a:r>
            <a:r>
              <a:rPr lang="fr-FR" sz="2800" dirty="0" smtClean="0">
                <a:latin typeface="Times New Roman" panose="02020603050405020304" pitchFamily="18" charset="0"/>
                <a:cs typeface="Times New Roman" panose="02020603050405020304" pitchFamily="18" charset="0"/>
              </a:rPr>
              <a:t>Métrique</a:t>
            </a:r>
          </a:p>
          <a:p>
            <a:pPr algn="ctr"/>
            <a:r>
              <a:rPr lang="fr-FR" sz="2800" dirty="0" smtClean="0">
                <a:latin typeface="Times New Roman" panose="02020603050405020304" pitchFamily="18" charset="0"/>
                <a:cs typeface="Times New Roman" panose="02020603050405020304" pitchFamily="18" charset="0"/>
              </a:rPr>
              <a:t>Université d’Alger 2</a:t>
            </a:r>
            <a:endParaRPr lang="fr-FR" sz="2800" dirty="0">
              <a:latin typeface="Times New Roman" panose="02020603050405020304" pitchFamily="18" charset="0"/>
              <a:cs typeface="Times New Roman" panose="02020603050405020304" pitchFamily="18" charset="0"/>
            </a:endParaRPr>
          </a:p>
          <a:p>
            <a:pPr algn="ctr"/>
            <a:r>
              <a:rPr lang="fr-FR" sz="4400" dirty="0">
                <a:latin typeface="Times New Roman" panose="02020603050405020304" pitchFamily="18" charset="0"/>
                <a:cs typeface="Times New Roman" panose="02020603050405020304" pitchFamily="18" charset="0"/>
              </a:rPr>
              <a:t> </a:t>
            </a:r>
          </a:p>
        </p:txBody>
      </p:sp>
      <p:sp>
        <p:nvSpPr>
          <p:cNvPr id="5" name="Arrondir un rectangle avec un coin diagonal 4"/>
          <p:cNvSpPr/>
          <p:nvPr/>
        </p:nvSpPr>
        <p:spPr>
          <a:xfrm>
            <a:off x="1116113" y="3672459"/>
            <a:ext cx="19226136" cy="4536504"/>
          </a:xfrm>
          <a:prstGeom prst="round2Diag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fr-FR" dirty="0"/>
              <a:t> </a:t>
            </a:r>
            <a:r>
              <a:rPr lang="fr-FR" dirty="0" smtClean="0"/>
              <a:t> </a:t>
            </a:r>
            <a:r>
              <a:rPr lang="fr-FR" sz="4000" b="1" dirty="0" smtClean="0">
                <a:solidFill>
                  <a:schemeClr val="tx1"/>
                </a:solidFill>
                <a:latin typeface="Andalus" panose="02020603050405020304" pitchFamily="18" charset="-78"/>
                <a:cs typeface="Andalus" panose="02020603050405020304" pitchFamily="18" charset="-78"/>
              </a:rPr>
              <a:t>Résumé:</a:t>
            </a:r>
            <a:endParaRPr lang="fr-FR" sz="4000" b="1" dirty="0">
              <a:solidFill>
                <a:schemeClr val="tx1"/>
              </a:solidFill>
              <a:latin typeface="Andalus" panose="02020603050405020304" pitchFamily="18" charset="-78"/>
              <a:cs typeface="Andalus" panose="02020603050405020304" pitchFamily="18" charset="-78"/>
            </a:endParaRPr>
          </a:p>
          <a:p>
            <a:pPr algn="just"/>
            <a:r>
              <a:rPr lang="fr-FR" dirty="0"/>
              <a:t> </a:t>
            </a:r>
            <a:r>
              <a:rPr lang="fr-FR" sz="2000" dirty="0" smtClean="0">
                <a:solidFill>
                  <a:schemeClr val="tx1"/>
                </a:solidFill>
                <a:latin typeface="Times New Roman" panose="02020603050405020304" pitchFamily="18" charset="0"/>
                <a:cs typeface="Times New Roman" panose="02020603050405020304" pitchFamily="18" charset="0"/>
              </a:rPr>
              <a:t>Envisagée </a:t>
            </a:r>
            <a:r>
              <a:rPr lang="fr-FR" sz="2000" dirty="0">
                <a:solidFill>
                  <a:schemeClr val="tx1"/>
                </a:solidFill>
                <a:latin typeface="Times New Roman" panose="02020603050405020304" pitchFamily="18" charset="0"/>
                <a:cs typeface="Times New Roman" panose="02020603050405020304" pitchFamily="18" charset="0"/>
              </a:rPr>
              <a:t>comme énergie brute, l’agressivité, selon Jean Bergeret (1998), pourrait s’élaborer à travers les stades de formation de la personnalité. </a:t>
            </a:r>
          </a:p>
          <a:p>
            <a:pPr algn="just"/>
            <a:r>
              <a:rPr lang="fr-FR" sz="2000" dirty="0">
                <a:solidFill>
                  <a:schemeClr val="tx1"/>
                </a:solidFill>
                <a:latin typeface="Times New Roman" panose="02020603050405020304" pitchFamily="18" charset="0"/>
                <a:cs typeface="Times New Roman" panose="02020603050405020304" pitchFamily="18" charset="0"/>
              </a:rPr>
              <a:t>Cependant, étant donné que la période de latence est le moment propice au sein duquel s’entérine le mécanisme du refoulement, s’éclipsent les pulsions et s’investissent les connaissances et le savoir, comment expliquer, alors, la manifestation de l’agressivité à cette période du développement ? </a:t>
            </a:r>
          </a:p>
          <a:p>
            <a:pPr algn="just"/>
            <a:r>
              <a:rPr lang="fr-FR" sz="2000" dirty="0" err="1">
                <a:solidFill>
                  <a:schemeClr val="tx1"/>
                </a:solidFill>
                <a:latin typeface="Times New Roman" panose="02020603050405020304" pitchFamily="18" charset="0"/>
                <a:cs typeface="Times New Roman" panose="02020603050405020304" pitchFamily="18" charset="0"/>
              </a:rPr>
              <a:t>Gacono</a:t>
            </a:r>
            <a:r>
              <a:rPr lang="fr-FR" sz="2000" dirty="0">
                <a:solidFill>
                  <a:schemeClr val="tx1"/>
                </a:solidFill>
                <a:latin typeface="Times New Roman" panose="02020603050405020304" pitchFamily="18" charset="0"/>
                <a:cs typeface="Times New Roman" panose="02020603050405020304" pitchFamily="18" charset="0"/>
              </a:rPr>
              <a:t> (1990), </a:t>
            </a:r>
            <a:r>
              <a:rPr lang="fr-FR" sz="2000" dirty="0" err="1">
                <a:solidFill>
                  <a:schemeClr val="tx1"/>
                </a:solidFill>
                <a:latin typeface="Times New Roman" panose="02020603050405020304" pitchFamily="18" charset="0"/>
                <a:cs typeface="Times New Roman" panose="02020603050405020304" pitchFamily="18" charset="0"/>
              </a:rPr>
              <a:t>Exner</a:t>
            </a:r>
            <a:r>
              <a:rPr lang="fr-FR" sz="2000" dirty="0">
                <a:solidFill>
                  <a:schemeClr val="tx1"/>
                </a:solidFill>
                <a:latin typeface="Times New Roman" panose="02020603050405020304" pitchFamily="18" charset="0"/>
                <a:cs typeface="Times New Roman" panose="02020603050405020304" pitchFamily="18" charset="0"/>
              </a:rPr>
              <a:t> (1995) et Holt (1977) ont mis en évidence des indices d’agressivité susceptibles de caractériser les manifestations agressives en milieu scolaire à la phase de latence. </a:t>
            </a:r>
          </a:p>
          <a:p>
            <a:pPr algn="just"/>
            <a:r>
              <a:rPr lang="fr-FR" sz="2000" dirty="0">
                <a:solidFill>
                  <a:schemeClr val="tx1"/>
                </a:solidFill>
                <a:latin typeface="Times New Roman" panose="02020603050405020304" pitchFamily="18" charset="0"/>
                <a:cs typeface="Times New Roman" panose="02020603050405020304" pitchFamily="18" charset="0"/>
              </a:rPr>
              <a:t>Notre contribution consiste, en premier lieu à étudier les indices d’agressivité dominants, répertoriés au Rorschach par les trois auteurs sus cités, chez un enfant agressif, en phase de latence. En second lieu, à l’aide du même test, en l’occurrence le Rorschach en Système Intégré, nous dégagerons les caractéristiques intrapsychiques corrélées à cette agressivité chez ce garçon. </a:t>
            </a:r>
          </a:p>
          <a:p>
            <a:pPr algn="just"/>
            <a:r>
              <a:rPr lang="fr-FR" sz="2000" dirty="0">
                <a:solidFill>
                  <a:schemeClr val="tx1"/>
                </a:solidFill>
                <a:latin typeface="Times New Roman" panose="02020603050405020304" pitchFamily="18" charset="0"/>
                <a:cs typeface="Times New Roman" panose="02020603050405020304" pitchFamily="18" charset="0"/>
              </a:rPr>
              <a:t>La confrontation de ces deux résultats, montre d’abord la finesse de l’outil utilisé dans cette recherche et permet de comprendre les aspects psychodynamiques qui interviennent dans les manifestations agressives chez les enfants en période de latence. </a:t>
            </a:r>
            <a:endParaRPr lang="fr-FR" sz="2800" dirty="0">
              <a:solidFill>
                <a:schemeClr val="tx1"/>
              </a:solidFill>
              <a:latin typeface="Times New Roman" panose="02020603050405020304" pitchFamily="18" charset="0"/>
              <a:cs typeface="Times New Roman" panose="02020603050405020304" pitchFamily="18" charset="0"/>
            </a:endParaRPr>
          </a:p>
        </p:txBody>
      </p:sp>
      <p:sp>
        <p:nvSpPr>
          <p:cNvPr id="6" name="Carré corné 5"/>
          <p:cNvSpPr/>
          <p:nvPr/>
        </p:nvSpPr>
        <p:spPr>
          <a:xfrm>
            <a:off x="1188121" y="8713019"/>
            <a:ext cx="9001000" cy="4536504"/>
          </a:xfrm>
          <a:prstGeom prst="foldedCorner">
            <a:avLst/>
          </a:prstGeom>
        </p:spPr>
        <p:style>
          <a:lnRef idx="1">
            <a:schemeClr val="accent5"/>
          </a:lnRef>
          <a:fillRef idx="2">
            <a:schemeClr val="accent5"/>
          </a:fillRef>
          <a:effectRef idx="1">
            <a:schemeClr val="accent5"/>
          </a:effectRef>
          <a:fontRef idx="minor">
            <a:schemeClr val="dk1"/>
          </a:fontRef>
        </p:style>
        <p:txBody>
          <a:bodyPr rtlCol="0" anchor="ctr"/>
          <a:lstStyle/>
          <a:p>
            <a:endParaRPr lang="fr-FR" sz="4800" b="1" dirty="0" smtClean="0">
              <a:latin typeface="Times New Roman" panose="02020603050405020304" pitchFamily="18" charset="0"/>
              <a:cs typeface="Times New Roman" panose="02020603050405020304" pitchFamily="18" charset="0"/>
            </a:endParaRPr>
          </a:p>
          <a:p>
            <a:r>
              <a:rPr lang="fr-FR" sz="4000" b="1" dirty="0" smtClean="0">
                <a:latin typeface="Andalus" panose="02020603050405020304" pitchFamily="18" charset="-78"/>
                <a:cs typeface="Andalus" panose="02020603050405020304" pitchFamily="18" charset="-78"/>
              </a:rPr>
              <a:t>Introduction</a:t>
            </a:r>
            <a:r>
              <a:rPr lang="fr-FR" sz="4000" b="1" dirty="0">
                <a:latin typeface="Andalus" panose="02020603050405020304" pitchFamily="18" charset="-78"/>
                <a:cs typeface="Andalus" panose="02020603050405020304" pitchFamily="18" charset="-78"/>
              </a:rPr>
              <a:t> :</a:t>
            </a:r>
            <a:endParaRPr lang="fr-FR" sz="4000" dirty="0">
              <a:latin typeface="Andalus" panose="02020603050405020304" pitchFamily="18" charset="-78"/>
              <a:cs typeface="Andalus" panose="02020603050405020304" pitchFamily="18" charset="-78"/>
            </a:endParaRPr>
          </a:p>
          <a:p>
            <a:pPr algn="just"/>
            <a:r>
              <a:rPr lang="fr-FR" sz="2000" dirty="0" smtClean="0">
                <a:latin typeface="Times New Roman" panose="02020603050405020304" pitchFamily="18" charset="0"/>
                <a:cs typeface="Times New Roman" panose="02020603050405020304" pitchFamily="18" charset="0"/>
              </a:rPr>
              <a:t>Les </a:t>
            </a:r>
            <a:r>
              <a:rPr lang="fr-FR" sz="2000" dirty="0">
                <a:latin typeface="Times New Roman" panose="02020603050405020304" pitchFamily="18" charset="0"/>
                <a:cs typeface="Times New Roman" panose="02020603050405020304" pitchFamily="18" charset="0"/>
              </a:rPr>
              <a:t>manifestations comportementales auto ou</a:t>
            </a:r>
            <a:r>
              <a:rPr lang="fr-FR" sz="2000" dirty="0">
                <a:solidFill>
                  <a:srgbClr val="FF0000"/>
                </a:solidFill>
                <a:latin typeface="Times New Roman" panose="02020603050405020304" pitchFamily="18" charset="0"/>
                <a:cs typeface="Times New Roman" panose="02020603050405020304" pitchFamily="18" charset="0"/>
              </a:rPr>
              <a:t> </a:t>
            </a:r>
            <a:r>
              <a:rPr lang="fr-FR" sz="2000" dirty="0" err="1" smtClean="0">
                <a:solidFill>
                  <a:srgbClr val="FF0000"/>
                </a:solidFill>
                <a:latin typeface="Times New Roman" panose="02020603050405020304" pitchFamily="18" charset="0"/>
                <a:cs typeface="Times New Roman" panose="02020603050405020304" pitchFamily="18" charset="0"/>
              </a:rPr>
              <a:t>hétéroagressives</a:t>
            </a:r>
            <a:r>
              <a:rPr lang="fr-FR" sz="2000" dirty="0" smtClean="0">
                <a:solidFill>
                  <a:srgbClr val="FF0000"/>
                </a:solidFill>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et l’importance prépondérante </a:t>
            </a:r>
            <a:r>
              <a:rPr lang="fr-FR" sz="2000" dirty="0" smtClean="0">
                <a:latin typeface="Times New Roman" panose="02020603050405020304" pitchFamily="18" charset="0"/>
                <a:cs typeface="Times New Roman" panose="02020603050405020304" pitchFamily="18" charset="0"/>
              </a:rPr>
              <a:t>qu’elles </a:t>
            </a:r>
            <a:r>
              <a:rPr lang="fr-FR" sz="2000" dirty="0" smtClean="0">
                <a:solidFill>
                  <a:srgbClr val="FF0000"/>
                </a:solidFill>
                <a:latin typeface="Times New Roman" panose="02020603050405020304" pitchFamily="18" charset="0"/>
                <a:cs typeface="Times New Roman" panose="02020603050405020304" pitchFamily="18" charset="0"/>
              </a:rPr>
              <a:t>occupent</a:t>
            </a:r>
            <a:r>
              <a:rPr lang="fr-FR" sz="2000" dirty="0" smtClean="0">
                <a:latin typeface="Times New Roman" panose="02020603050405020304" pitchFamily="18" charset="0"/>
                <a:cs typeface="Times New Roman" panose="02020603050405020304" pitchFamily="18" charset="0"/>
              </a:rPr>
              <a:t> à </a:t>
            </a:r>
            <a:r>
              <a:rPr lang="fr-FR" sz="2000" dirty="0">
                <a:latin typeface="Times New Roman" panose="02020603050405020304" pitchFamily="18" charset="0"/>
                <a:cs typeface="Times New Roman" panose="02020603050405020304" pitchFamily="18" charset="0"/>
              </a:rPr>
              <a:t>la phase de latence dans la vie des enfants </a:t>
            </a:r>
            <a:r>
              <a:rPr lang="fr-FR" sz="2000" dirty="0" smtClean="0">
                <a:solidFill>
                  <a:srgbClr val="FF0000"/>
                </a:solidFill>
                <a:latin typeface="Times New Roman" panose="02020603050405020304" pitchFamily="18" charset="0"/>
                <a:cs typeface="Times New Roman" panose="02020603050405020304" pitchFamily="18" charset="0"/>
              </a:rPr>
              <a:t>suscitent</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l’intérêt de cette étude. L’objectif de la présente recherche est d’explorer l’agressivité au niveau intrapsychique chez un enfant agressif à la période </a:t>
            </a:r>
            <a:r>
              <a:rPr lang="fr-FR" sz="2000" dirty="0" smtClean="0">
                <a:latin typeface="Times New Roman" panose="02020603050405020304" pitchFamily="18" charset="0"/>
                <a:cs typeface="Times New Roman" panose="02020603050405020304" pitchFamily="18" charset="0"/>
              </a:rPr>
              <a:t>de latence</a:t>
            </a:r>
            <a:r>
              <a:rPr lang="fr-FR" sz="2000" dirty="0"/>
              <a:t>.</a:t>
            </a:r>
          </a:p>
        </p:txBody>
      </p:sp>
      <p:sp>
        <p:nvSpPr>
          <p:cNvPr id="8" name="Carré corné 7"/>
          <p:cNvSpPr/>
          <p:nvPr/>
        </p:nvSpPr>
        <p:spPr>
          <a:xfrm>
            <a:off x="11053217" y="8785027"/>
            <a:ext cx="9253027" cy="4536504"/>
          </a:xfrm>
          <a:prstGeom prst="foldedCorner">
            <a:avLst/>
          </a:prstGeom>
        </p:spPr>
        <p:style>
          <a:lnRef idx="1">
            <a:schemeClr val="accent5"/>
          </a:lnRef>
          <a:fillRef idx="2">
            <a:schemeClr val="accent5"/>
          </a:fillRef>
          <a:effectRef idx="1">
            <a:schemeClr val="accent5"/>
          </a:effectRef>
          <a:fontRef idx="minor">
            <a:schemeClr val="dk1"/>
          </a:fontRef>
        </p:style>
        <p:txBody>
          <a:bodyPr rtlCol="0" anchor="ctr"/>
          <a:lstStyle/>
          <a:p>
            <a:endParaRPr lang="fr-FR" sz="4800" b="1" dirty="0" smtClean="0">
              <a:latin typeface="Times New Roman" panose="02020603050405020304" pitchFamily="18" charset="0"/>
              <a:cs typeface="Times New Roman" panose="02020603050405020304" pitchFamily="18" charset="0"/>
            </a:endParaRPr>
          </a:p>
          <a:p>
            <a:r>
              <a:rPr lang="fr-FR" sz="4000" b="1" dirty="0">
                <a:latin typeface="Andalus" panose="02020603050405020304" pitchFamily="18" charset="-78"/>
                <a:cs typeface="Andalus" panose="02020603050405020304" pitchFamily="18" charset="-78"/>
              </a:rPr>
              <a:t>Problématique et matériel :</a:t>
            </a:r>
            <a:endParaRPr lang="fr-FR" sz="4000" dirty="0">
              <a:latin typeface="Andalus" panose="02020603050405020304" pitchFamily="18" charset="-78"/>
              <a:cs typeface="Andalus" panose="02020603050405020304" pitchFamily="18" charset="-78"/>
            </a:endParaRPr>
          </a:p>
          <a:p>
            <a:pPr algn="just"/>
            <a:r>
              <a:rPr lang="fr-FR" sz="2000" dirty="0">
                <a:latin typeface="Times New Roman" panose="02020603050405020304" pitchFamily="18" charset="0"/>
                <a:cs typeface="Times New Roman" panose="02020603050405020304" pitchFamily="18" charset="0"/>
              </a:rPr>
              <a:t>Etant donné que la période de latence est le moment propice au sein duquel s’entérine le mécanisme du refoulement, s’éclipsent les pulsions et s’investissent les connaissances et le savoir, comment expliquer alors la manifestation de l’agressivité à cette période du développement ?</a:t>
            </a:r>
          </a:p>
          <a:p>
            <a:pPr algn="just"/>
            <a:r>
              <a:rPr lang="fr-FR" sz="2000" dirty="0">
                <a:latin typeface="Times New Roman" panose="02020603050405020304" pitchFamily="18" charset="0"/>
                <a:cs typeface="Times New Roman" panose="02020603050405020304" pitchFamily="18" charset="0"/>
              </a:rPr>
              <a:t> Pour apporter des éléments de réponses à cette problématique nous nous appuierons en premier lieu sur les indices d’agressivité au Rorschach développé par </a:t>
            </a:r>
            <a:r>
              <a:rPr lang="fr-FR" sz="2000" dirty="0" err="1">
                <a:latin typeface="Times New Roman" panose="02020603050405020304" pitchFamily="18" charset="0"/>
                <a:cs typeface="Times New Roman" panose="02020603050405020304" pitchFamily="18" charset="0"/>
              </a:rPr>
              <a:t>Exner</a:t>
            </a:r>
            <a:r>
              <a:rPr lang="fr-FR" sz="2000" dirty="0">
                <a:latin typeface="Times New Roman" panose="02020603050405020304" pitchFamily="18" charset="0"/>
                <a:cs typeface="Times New Roman" panose="02020603050405020304" pitchFamily="18" charset="0"/>
              </a:rPr>
              <a:t> (1995) et selon la grille développée par </a:t>
            </a:r>
            <a:r>
              <a:rPr lang="fr-FR" sz="2000" dirty="0" err="1">
                <a:latin typeface="Times New Roman" panose="02020603050405020304" pitchFamily="18" charset="0"/>
                <a:cs typeface="Times New Roman" panose="02020603050405020304" pitchFamily="18" charset="0"/>
              </a:rPr>
              <a:t>Gacono</a:t>
            </a:r>
            <a:r>
              <a:rPr lang="fr-FR" sz="2000" dirty="0">
                <a:latin typeface="Times New Roman" panose="02020603050405020304" pitchFamily="18" charset="0"/>
                <a:cs typeface="Times New Roman" panose="02020603050405020304" pitchFamily="18" charset="0"/>
              </a:rPr>
              <a:t> (1990) pour déterminer les indices d’agressivité dominants chez un enfant agressif âgé de 9 ans. En second lieu, sur le même test de Rorschach en Système Intégré qui nous permet à dégager les caractéristiques intrapsychiques liées à cette agressivité de ce garçon.</a:t>
            </a:r>
          </a:p>
        </p:txBody>
      </p:sp>
      <p:sp>
        <p:nvSpPr>
          <p:cNvPr id="9" name="Ruban courbé vers le haut 8"/>
          <p:cNvSpPr/>
          <p:nvPr/>
        </p:nvSpPr>
        <p:spPr>
          <a:xfrm>
            <a:off x="5436593" y="13969603"/>
            <a:ext cx="8856984" cy="792088"/>
          </a:xfrm>
          <a:prstGeom prst="ellipseRibbon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4000" b="1" dirty="0" smtClean="0">
                <a:latin typeface="Andalus" panose="02020603050405020304" pitchFamily="18" charset="-78"/>
                <a:cs typeface="Andalus" panose="02020603050405020304" pitchFamily="18" charset="-78"/>
              </a:rPr>
              <a:t>Résultats</a:t>
            </a:r>
            <a:endParaRPr lang="fr-FR" sz="4800" b="1" dirty="0">
              <a:latin typeface="Andalus" panose="02020603050405020304" pitchFamily="18" charset="-78"/>
              <a:cs typeface="Andalus" panose="02020603050405020304" pitchFamily="18" charset="-78"/>
            </a:endParaRPr>
          </a:p>
        </p:txBody>
      </p:sp>
      <p:grpSp>
        <p:nvGrpSpPr>
          <p:cNvPr id="15" name="Groupe 14"/>
          <p:cNvGrpSpPr/>
          <p:nvPr/>
        </p:nvGrpSpPr>
        <p:grpSpPr>
          <a:xfrm>
            <a:off x="1116113" y="15193739"/>
            <a:ext cx="19370152" cy="6165974"/>
            <a:chOff x="1116113" y="14185627"/>
            <a:chExt cx="19370152" cy="6165974"/>
          </a:xfrm>
        </p:grpSpPr>
        <p:sp>
          <p:nvSpPr>
            <p:cNvPr id="11" name="Arrondir un rectangle avec un coin diagonal 10"/>
            <p:cNvSpPr/>
            <p:nvPr/>
          </p:nvSpPr>
          <p:spPr>
            <a:xfrm>
              <a:off x="1116113" y="14185627"/>
              <a:ext cx="19370152" cy="6048672"/>
            </a:xfrm>
            <a:prstGeom prst="round2Diag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2" name="ZoneTexte 11"/>
            <p:cNvSpPr txBox="1"/>
            <p:nvPr/>
          </p:nvSpPr>
          <p:spPr>
            <a:xfrm>
              <a:off x="1404145" y="14411513"/>
              <a:ext cx="8928992" cy="5940088"/>
            </a:xfrm>
            <a:prstGeom prst="rect">
              <a:avLst/>
            </a:prstGeom>
            <a:noFill/>
          </p:spPr>
          <p:txBody>
            <a:bodyPr wrap="square" numCol="1" rtlCol="0">
              <a:spAutoFit/>
            </a:bodyPr>
            <a:lstStyle/>
            <a:p>
              <a:pPr marL="342900" lvl="0" indent="-342900" algn="just">
                <a:buFont typeface="Arial" panose="020B0604020202020204" pitchFamily="34" charset="0"/>
                <a:buChar char="•"/>
              </a:pPr>
              <a:r>
                <a:rPr lang="fr-FR" sz="2000" b="1" dirty="0">
                  <a:latin typeface="Times New Roman" panose="02020603050405020304" pitchFamily="18" charset="0"/>
                  <a:cs typeface="Times New Roman" panose="02020603050405020304" pitchFamily="18" charset="0"/>
                </a:rPr>
                <a:t>Les résultats tirés de la grille de cotation pour les indices d’agressivité développés par </a:t>
              </a:r>
              <a:r>
                <a:rPr lang="fr-FR" sz="2000" b="1" dirty="0" err="1">
                  <a:latin typeface="Times New Roman" panose="02020603050405020304" pitchFamily="18" charset="0"/>
                  <a:cs typeface="Times New Roman" panose="02020603050405020304" pitchFamily="18" charset="0"/>
                </a:rPr>
                <a:t>Exner</a:t>
              </a:r>
              <a:r>
                <a:rPr lang="fr-FR" sz="2000" b="1" dirty="0">
                  <a:latin typeface="Times New Roman" panose="02020603050405020304" pitchFamily="18" charset="0"/>
                  <a:cs typeface="Times New Roman" panose="02020603050405020304" pitchFamily="18" charset="0"/>
                </a:rPr>
                <a:t> et </a:t>
              </a:r>
              <a:r>
                <a:rPr lang="fr-FR" sz="2000" b="1" dirty="0" err="1">
                  <a:latin typeface="Times New Roman" panose="02020603050405020304" pitchFamily="18" charset="0"/>
                  <a:cs typeface="Times New Roman" panose="02020603050405020304" pitchFamily="18" charset="0"/>
                </a:rPr>
                <a:t>Gacono</a:t>
              </a:r>
              <a:r>
                <a:rPr lang="fr-FR" sz="2000" b="1" dirty="0">
                  <a:latin typeface="Times New Roman" panose="02020603050405020304" pitchFamily="18" charset="0"/>
                  <a:cs typeface="Times New Roman" panose="02020603050405020304" pitchFamily="18" charset="0"/>
                </a:rPr>
                <a:t> :</a:t>
              </a:r>
              <a:endParaRPr lang="fr-FR" sz="2000" dirty="0">
                <a:latin typeface="Times New Roman" panose="02020603050405020304" pitchFamily="18" charset="0"/>
                <a:cs typeface="Times New Roman" panose="02020603050405020304" pitchFamily="18" charset="0"/>
              </a:endParaRPr>
            </a:p>
            <a:p>
              <a:pPr lvl="0" algn="just"/>
              <a:r>
                <a:rPr lang="fr-FR" sz="2000" dirty="0">
                  <a:latin typeface="Times New Roman" panose="02020603050405020304" pitchFamily="18" charset="0"/>
                  <a:cs typeface="Times New Roman" panose="02020603050405020304" pitchFamily="18" charset="0"/>
                </a:rPr>
                <a:t>La présence de deux indices AG qui véhicule les aspects conscients de l’agressivité liés à la colère et l’hostilité.</a:t>
              </a:r>
            </a:p>
            <a:p>
              <a:pPr lvl="0" algn="just"/>
              <a:r>
                <a:rPr lang="fr-FR" sz="2000" dirty="0">
                  <a:latin typeface="Times New Roman" panose="02020603050405020304" pitchFamily="18" charset="0"/>
                  <a:cs typeface="Times New Roman" panose="02020603050405020304" pitchFamily="18" charset="0"/>
                </a:rPr>
                <a:t>La présence de 13 indices AgC qui signifie l’existence des contenus </a:t>
              </a:r>
              <a:r>
                <a:rPr lang="fr-FR" sz="2000" dirty="0" smtClean="0">
                  <a:solidFill>
                    <a:srgbClr val="FF0000"/>
                  </a:solidFill>
                  <a:latin typeface="Times New Roman" panose="02020603050405020304" pitchFamily="18" charset="0"/>
                  <a:cs typeface="Times New Roman" panose="02020603050405020304" pitchFamily="18" charset="0"/>
                </a:rPr>
                <a:t>reconnus </a:t>
              </a:r>
              <a:r>
                <a:rPr lang="fr-FR" sz="2000" dirty="0">
                  <a:latin typeface="Times New Roman" panose="02020603050405020304" pitchFamily="18" charset="0"/>
                  <a:cs typeface="Times New Roman" panose="02020603050405020304" pitchFamily="18" charset="0"/>
                </a:rPr>
                <a:t>généralement comme dangereux, </a:t>
              </a:r>
              <a:r>
                <a:rPr lang="fr-FR" sz="2000" dirty="0" smtClean="0">
                  <a:latin typeface="Times New Roman" panose="02020603050405020304" pitchFamily="18" charset="0"/>
                  <a:cs typeface="Times New Roman" panose="02020603050405020304" pitchFamily="18" charset="0"/>
                </a:rPr>
                <a:t>blessants, malveillants, </a:t>
              </a:r>
              <a:r>
                <a:rPr lang="fr-FR" sz="2000" dirty="0" err="1" smtClean="0">
                  <a:solidFill>
                    <a:srgbClr val="FF0000"/>
                  </a:solidFill>
                  <a:latin typeface="Times New Roman" panose="02020603050405020304" pitchFamily="18" charset="0"/>
                  <a:cs typeface="Times New Roman" panose="02020603050405020304" pitchFamily="18" charset="0"/>
                </a:rPr>
                <a:t>prédatoires</a:t>
              </a:r>
              <a:r>
                <a:rPr lang="fr-FR" sz="2000" dirty="0" smtClean="0">
                  <a:solidFill>
                    <a:srgbClr val="FF0000"/>
                  </a:solidFill>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ou </a:t>
              </a:r>
              <a:r>
                <a:rPr lang="fr-FR" sz="2000" dirty="0" smtClean="0">
                  <a:latin typeface="Times New Roman" panose="02020603050405020304" pitchFamily="18" charset="0"/>
                  <a:cs typeface="Times New Roman" panose="02020603050405020304" pitchFamily="18" charset="0"/>
                </a:rPr>
                <a:t>dommageables.</a:t>
              </a:r>
              <a:endParaRPr lang="fr-FR" sz="2000" dirty="0">
                <a:latin typeface="Times New Roman" panose="02020603050405020304" pitchFamily="18" charset="0"/>
                <a:cs typeface="Times New Roman" panose="02020603050405020304" pitchFamily="18" charset="0"/>
              </a:endParaRPr>
            </a:p>
            <a:p>
              <a:pPr lvl="0" algn="just"/>
              <a:r>
                <a:rPr lang="fr-FR" sz="2000" dirty="0">
                  <a:latin typeface="Times New Roman" panose="02020603050405020304" pitchFamily="18" charset="0"/>
                  <a:cs typeface="Times New Roman" panose="02020603050405020304" pitchFamily="18" charset="0"/>
                </a:rPr>
                <a:t>Cinq indices </a:t>
              </a:r>
              <a:r>
                <a:rPr lang="fr-FR" sz="2000" dirty="0" err="1">
                  <a:latin typeface="Times New Roman" panose="02020603050405020304" pitchFamily="18" charset="0"/>
                  <a:cs typeface="Times New Roman" panose="02020603050405020304" pitchFamily="18" charset="0"/>
                </a:rPr>
                <a:t>AgPast</a:t>
              </a:r>
              <a:r>
                <a:rPr lang="fr-FR" sz="2000" dirty="0">
                  <a:latin typeface="Times New Roman" panose="02020603050405020304" pitchFamily="18" charset="0"/>
                  <a:cs typeface="Times New Roman" panose="02020603050405020304" pitchFamily="18" charset="0"/>
                </a:rPr>
                <a:t> qui </a:t>
              </a:r>
              <a:r>
                <a:rPr lang="fr-FR" sz="2000" dirty="0" smtClean="0">
                  <a:solidFill>
                    <a:srgbClr val="FF0000"/>
                  </a:solidFill>
                  <a:latin typeface="Times New Roman" panose="02020603050405020304" pitchFamily="18" charset="0"/>
                  <a:cs typeface="Times New Roman" panose="02020603050405020304" pitchFamily="18" charset="0"/>
                </a:rPr>
                <a:t>font</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référence à une réponse dont l’objet a été la cible d’un acte de violence.</a:t>
              </a:r>
            </a:p>
            <a:p>
              <a:pPr lvl="0" algn="just"/>
              <a:r>
                <a:rPr lang="fr-FR" sz="2000" dirty="0">
                  <a:latin typeface="Times New Roman" panose="02020603050405020304" pitchFamily="18" charset="0"/>
                  <a:cs typeface="Times New Roman" panose="02020603050405020304" pitchFamily="18" charset="0"/>
                </a:rPr>
                <a:t>Deux indices SM qui </a:t>
              </a:r>
              <a:r>
                <a:rPr lang="fr-FR" sz="2000" dirty="0" smtClean="0">
                  <a:solidFill>
                    <a:srgbClr val="FF0000"/>
                  </a:solidFill>
                  <a:latin typeface="Times New Roman" panose="02020603050405020304" pitchFamily="18" charset="0"/>
                  <a:cs typeface="Times New Roman" panose="02020603050405020304" pitchFamily="18" charset="0"/>
                </a:rPr>
                <a:t>signifien</a:t>
              </a:r>
              <a:r>
                <a:rPr lang="fr-FR" sz="2000" dirty="0" smtClean="0">
                  <a:latin typeface="Times New Roman" panose="02020603050405020304" pitchFamily="18" charset="0"/>
                  <a:cs typeface="Times New Roman" panose="02020603050405020304" pitchFamily="18" charset="0"/>
                </a:rPr>
                <a:t>t </a:t>
              </a:r>
              <a:r>
                <a:rPr lang="fr-FR" sz="2000" dirty="0">
                  <a:latin typeface="Times New Roman" panose="02020603050405020304" pitchFamily="18" charset="0"/>
                  <a:cs typeface="Times New Roman" panose="02020603050405020304" pitchFamily="18" charset="0"/>
                </a:rPr>
                <a:t>l’utilisation d’un contenu agressif, morbide ou dévalorisé accompagné d’un affect plaisant chez le sujet.</a:t>
              </a:r>
            </a:p>
            <a:p>
              <a:pPr lvl="0" algn="just"/>
              <a:r>
                <a:rPr lang="fr-FR" sz="2000" dirty="0">
                  <a:latin typeface="Times New Roman" panose="02020603050405020304" pitchFamily="18" charset="0"/>
                  <a:cs typeface="Times New Roman" panose="02020603050405020304" pitchFamily="18" charset="0"/>
                </a:rPr>
                <a:t>Absence des indices MOR qui détecte des aspects associés au pessimisme et à l’autodestruction</a:t>
              </a:r>
              <a:r>
                <a:rPr lang="fr-FR" sz="2000" dirty="0" smtClean="0">
                  <a:latin typeface="Times New Roman" panose="02020603050405020304" pitchFamily="18" charset="0"/>
                  <a:cs typeface="Times New Roman" panose="02020603050405020304" pitchFamily="18" charset="0"/>
                </a:rPr>
                <a:t>.</a:t>
              </a:r>
            </a:p>
            <a:p>
              <a:pPr lvl="0" algn="just"/>
              <a:endParaRPr lang="fr-FR" sz="2000" dirty="0" smtClean="0">
                <a:latin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fr-FR" sz="2000" b="1" dirty="0"/>
                <a:t>Les résultats tirés de Rorschach en Système Intégré par ordre d’apparition :</a:t>
              </a:r>
              <a:endParaRPr lang="fr-FR" sz="2000" dirty="0"/>
            </a:p>
            <a:p>
              <a:pPr lvl="0"/>
              <a:r>
                <a:rPr lang="fr-FR" sz="2000" dirty="0"/>
                <a:t>Traitement de l’information : L’activité de balayage est sous le mode de sous-incorporation (le sujet balaye de manière hâtive et aléatoire) qui entraine un risque de médiation erronée et peut amener à des modalités de comportements moins efficients</a:t>
              </a:r>
              <a:r>
                <a:rPr lang="fr-FR" sz="2000" dirty="0" smtClean="0"/>
                <a:t>.</a:t>
              </a:r>
              <a:endParaRPr lang="fr-FR" sz="2000" dirty="0"/>
            </a:p>
          </p:txBody>
        </p:sp>
        <p:sp>
          <p:nvSpPr>
            <p:cNvPr id="14" name="ZoneTexte 13"/>
            <p:cNvSpPr txBox="1"/>
            <p:nvPr/>
          </p:nvSpPr>
          <p:spPr>
            <a:xfrm>
              <a:off x="10909200" y="14401651"/>
              <a:ext cx="9217025" cy="5632311"/>
            </a:xfrm>
            <a:prstGeom prst="rect">
              <a:avLst/>
            </a:prstGeom>
            <a:noFill/>
          </p:spPr>
          <p:txBody>
            <a:bodyPr wrap="square" rtlCol="0">
              <a:spAutoFit/>
            </a:bodyPr>
            <a:lstStyle/>
            <a:p>
              <a:pPr lvl="0" algn="just"/>
              <a:r>
                <a:rPr lang="fr-FR" sz="2000" dirty="0" smtClean="0">
                  <a:latin typeface="Times New Roman" panose="02020603050405020304" pitchFamily="18" charset="0"/>
                  <a:cs typeface="Times New Roman" panose="02020603050405020304" pitchFamily="18" charset="0"/>
                </a:rPr>
                <a:t>Médiation : Une atteinte importante des capacités </a:t>
              </a:r>
              <a:r>
                <a:rPr lang="fr-FR" sz="2000" dirty="0" err="1" smtClean="0">
                  <a:latin typeface="Times New Roman" panose="02020603050405020304" pitchFamily="18" charset="0"/>
                  <a:cs typeface="Times New Roman" panose="02020603050405020304" pitchFamily="18" charset="0"/>
                </a:rPr>
                <a:t>médiationnelles</a:t>
              </a:r>
              <a:r>
                <a:rPr lang="fr-FR" sz="2000" dirty="0" smtClean="0">
                  <a:latin typeface="Times New Roman" panose="02020603050405020304" pitchFamily="18" charset="0"/>
                  <a:cs typeface="Times New Roman" panose="02020603050405020304" pitchFamily="18" charset="0"/>
                </a:rPr>
                <a:t>, le dysfonctionnement et très grave et le </a:t>
              </a:r>
              <a:r>
                <a:rPr lang="fr-FR" sz="2000" dirty="0" err="1" smtClean="0">
                  <a:latin typeface="Times New Roman" panose="02020603050405020304" pitchFamily="18" charset="0"/>
                  <a:cs typeface="Times New Roman" panose="02020603050405020304" pitchFamily="18" charset="0"/>
                </a:rPr>
                <a:t>testing</a:t>
              </a:r>
              <a:r>
                <a:rPr lang="fr-FR" sz="2000" dirty="0" smtClean="0">
                  <a:latin typeface="Times New Roman" panose="02020603050405020304" pitchFamily="18" charset="0"/>
                  <a:cs typeface="Times New Roman" panose="02020603050405020304" pitchFamily="18" charset="0"/>
                </a:rPr>
                <a:t> de la réalité très détérioré. De tels résultats sont le fait d’un sujet qui se trouve dans un processus de type psychotique.</a:t>
              </a:r>
            </a:p>
            <a:p>
              <a:pPr lvl="0" algn="just"/>
              <a:r>
                <a:rPr lang="fr-FR" sz="2000" dirty="0" smtClean="0">
                  <a:latin typeface="Times New Roman" panose="02020603050405020304" pitchFamily="18" charset="0"/>
                  <a:cs typeface="Times New Roman" panose="02020603050405020304" pitchFamily="18" charset="0"/>
                </a:rPr>
                <a:t>Idéation : Présence d’un désarroi idéationnelle, et une pensée fortement perturbée.</a:t>
              </a:r>
            </a:p>
            <a:p>
              <a:pPr lvl="0" algn="just"/>
              <a:r>
                <a:rPr lang="fr-FR" sz="2000" dirty="0" smtClean="0">
                  <a:latin typeface="Times New Roman" panose="02020603050405020304" pitchFamily="18" charset="0"/>
                  <a:cs typeface="Times New Roman" panose="02020603050405020304" pitchFamily="18" charset="0"/>
                </a:rPr>
                <a:t>Capacité de contrôle et tolérance au stress : Existence d’une tendance à l’impulsivité. Le sujet est plus vulnérable aux problèmes de contrôle et plus susceptible de se </a:t>
              </a:r>
              <a:r>
                <a:rPr lang="fr-FR" sz="2000" dirty="0" smtClean="0">
                  <a:solidFill>
                    <a:srgbClr val="FF0000"/>
                  </a:solidFill>
                  <a:latin typeface="Times New Roman" panose="02020603050405020304" pitchFamily="18" charset="0"/>
                  <a:cs typeface="Times New Roman" panose="02020603050405020304" pitchFamily="18" charset="0"/>
                </a:rPr>
                <a:t>désorganiser </a:t>
              </a:r>
              <a:r>
                <a:rPr lang="fr-FR" sz="2000" dirty="0" smtClean="0">
                  <a:latin typeface="Times New Roman" panose="02020603050405020304" pitchFamily="18" charset="0"/>
                  <a:cs typeface="Times New Roman" panose="02020603050405020304" pitchFamily="18" charset="0"/>
                </a:rPr>
                <a:t>face au stress.</a:t>
              </a:r>
            </a:p>
            <a:p>
              <a:pPr lvl="0" algn="just"/>
              <a:r>
                <a:rPr lang="fr-FR" sz="2000" dirty="0" smtClean="0">
                  <a:latin typeface="Times New Roman" panose="02020603050405020304" pitchFamily="18" charset="0"/>
                  <a:cs typeface="Times New Roman" panose="02020603050405020304" pitchFamily="18" charset="0"/>
                </a:rPr>
                <a:t>Affect : Le sujet considéré comme impulsif et son fonctionnement psychologique est extrêmement complexe à cause d’un relâchement significatif de la modulation émotionnelle. Le surcroît de complexité est presque toujours </a:t>
              </a:r>
              <a:r>
                <a:rPr lang="fr-FR" sz="2000" dirty="0" smtClean="0">
                  <a:solidFill>
                    <a:srgbClr val="FF0000"/>
                  </a:solidFill>
                  <a:latin typeface="Times New Roman" panose="02020603050405020304" pitchFamily="18" charset="0"/>
                  <a:cs typeface="Times New Roman" panose="02020603050405020304" pitchFamily="18" charset="0"/>
                </a:rPr>
                <a:t>le</a:t>
              </a:r>
              <a:r>
                <a:rPr lang="fr-FR" sz="2000" dirty="0" smtClean="0">
                  <a:latin typeface="Times New Roman" panose="02020603050405020304" pitchFamily="18" charset="0"/>
                  <a:cs typeface="Times New Roman" panose="02020603050405020304" pitchFamily="18" charset="0"/>
                </a:rPr>
                <a:t> résultat d'expériences affectives.</a:t>
              </a:r>
            </a:p>
            <a:p>
              <a:pPr lvl="0" algn="just"/>
              <a:r>
                <a:rPr lang="fr-FR" sz="2000" dirty="0" smtClean="0">
                  <a:latin typeface="Times New Roman" panose="02020603050405020304" pitchFamily="18" charset="0"/>
                  <a:cs typeface="Times New Roman" panose="02020603050405020304" pitchFamily="18" charset="0"/>
                </a:rPr>
                <a:t>Perception de soi : Le sujet tend à être négatif, il se dévalorise lorsqu’il se compare aux autres. L’image de soi est assez confuse. </a:t>
              </a:r>
            </a:p>
            <a:p>
              <a:pPr lvl="0" algn="just"/>
              <a:r>
                <a:rPr lang="fr-FR" sz="2000" dirty="0" smtClean="0">
                  <a:latin typeface="Times New Roman" panose="02020603050405020304" pitchFamily="18" charset="0"/>
                  <a:cs typeface="Times New Roman" panose="02020603050405020304" pitchFamily="18" charset="0"/>
                </a:rPr>
                <a:t>Perception des relations et comportements </a:t>
              </a:r>
              <a:r>
                <a:rPr lang="fr-FR" sz="2000" dirty="0" smtClean="0">
                  <a:solidFill>
                    <a:srgbClr val="FF0000"/>
                  </a:solidFill>
                  <a:latin typeface="Times New Roman" panose="02020603050405020304" pitchFamily="18" charset="0"/>
                  <a:cs typeface="Times New Roman" panose="02020603050405020304" pitchFamily="18" charset="0"/>
                </a:rPr>
                <a:t>interpersonnels </a:t>
              </a:r>
              <a:r>
                <a:rPr lang="fr-FR" sz="2000" dirty="0" smtClean="0">
                  <a:latin typeface="Times New Roman" panose="02020603050405020304" pitchFamily="18" charset="0"/>
                  <a:cs typeface="Times New Roman" panose="02020603050405020304" pitchFamily="18" charset="0"/>
                </a:rPr>
                <a:t>: Les comportements interpersonnels du sujet seront moins efficaces dans beaucoup de situation. Le sujet </a:t>
              </a:r>
              <a:r>
                <a:rPr lang="fr-FR" sz="2000" dirty="0" smtClean="0">
                  <a:solidFill>
                    <a:srgbClr val="FF0000"/>
                  </a:solidFill>
                  <a:latin typeface="Times New Roman" panose="02020603050405020304" pitchFamily="18" charset="0"/>
                  <a:cs typeface="Times New Roman" panose="02020603050405020304" pitchFamily="18" charset="0"/>
                </a:rPr>
                <a:t>perçoit</a:t>
              </a:r>
              <a:r>
                <a:rPr lang="fr-FR" sz="2000" dirty="0" smtClean="0">
                  <a:latin typeface="Times New Roman" panose="02020603050405020304" pitchFamily="18" charset="0"/>
                  <a:cs typeface="Times New Roman" panose="02020603050405020304" pitchFamily="18" charset="0"/>
                </a:rPr>
                <a:t> l’agressivité comme faisant naturellement partie des relations interpersonnelles.</a:t>
              </a:r>
            </a:p>
            <a:p>
              <a:pPr algn="just"/>
              <a:r>
                <a:rPr lang="fr-FR" sz="2000" dirty="0" smtClean="0">
                  <a:latin typeface="Times New Roman" panose="02020603050405020304" pitchFamily="18" charset="0"/>
                  <a:cs typeface="Times New Roman" panose="02020603050405020304" pitchFamily="18" charset="0"/>
                </a:rPr>
                <a:t> </a:t>
              </a:r>
            </a:p>
            <a:p>
              <a:pPr lvl="0" algn="just"/>
              <a:endParaRPr lang="fr-FR" sz="2000" dirty="0">
                <a:latin typeface="Times New Roman" panose="02020603050405020304" pitchFamily="18" charset="0"/>
                <a:cs typeface="Times New Roman" panose="02020603050405020304" pitchFamily="18" charset="0"/>
              </a:endParaRPr>
            </a:p>
          </p:txBody>
        </p:sp>
      </p:grpSp>
      <p:sp>
        <p:nvSpPr>
          <p:cNvPr id="16" name="Carré corné 15"/>
          <p:cNvSpPr/>
          <p:nvPr/>
        </p:nvSpPr>
        <p:spPr>
          <a:xfrm>
            <a:off x="991222" y="22211430"/>
            <a:ext cx="19370152" cy="3567485"/>
          </a:xfrm>
          <a:prstGeom prst="foldedCorner">
            <a:avLst/>
          </a:prstGeom>
        </p:spPr>
        <p:style>
          <a:lnRef idx="1">
            <a:schemeClr val="accent5"/>
          </a:lnRef>
          <a:fillRef idx="2">
            <a:schemeClr val="accent5"/>
          </a:fillRef>
          <a:effectRef idx="1">
            <a:schemeClr val="accent5"/>
          </a:effectRef>
          <a:fontRef idx="minor">
            <a:schemeClr val="dk1"/>
          </a:fontRef>
        </p:style>
        <p:txBody>
          <a:bodyPr rtlCol="0" anchor="ctr"/>
          <a:lstStyle/>
          <a:p>
            <a:endParaRPr lang="fr-FR" sz="2400" dirty="0">
              <a:latin typeface="Times New Roman" panose="02020603050405020304" pitchFamily="18" charset="0"/>
              <a:cs typeface="Times New Roman" panose="02020603050405020304" pitchFamily="18" charset="0"/>
            </a:endParaRPr>
          </a:p>
          <a:p>
            <a:r>
              <a:rPr lang="fr-FR" sz="4000" b="1" dirty="0" smtClean="0">
                <a:latin typeface="Andalus" panose="02020603050405020304" pitchFamily="18" charset="-78"/>
                <a:cs typeface="Andalus" panose="02020603050405020304" pitchFamily="18" charset="-78"/>
              </a:rPr>
              <a:t>Discussion:</a:t>
            </a:r>
            <a:endParaRPr lang="fr-FR" sz="2400" dirty="0">
              <a:latin typeface="Times New Roman" panose="02020603050405020304" pitchFamily="18" charset="0"/>
              <a:cs typeface="Times New Roman" panose="02020603050405020304" pitchFamily="18" charset="0"/>
            </a:endParaRPr>
          </a:p>
          <a:p>
            <a:pPr algn="just"/>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De </a:t>
            </a:r>
            <a:r>
              <a:rPr lang="fr-FR" sz="2000" dirty="0">
                <a:latin typeface="Times New Roman" panose="02020603050405020304" pitchFamily="18" charset="0"/>
                <a:cs typeface="Times New Roman" panose="02020603050405020304" pitchFamily="18" charset="0"/>
              </a:rPr>
              <a:t>la confrontation des résultats nous dégageons les données suivantes :</a:t>
            </a:r>
          </a:p>
          <a:p>
            <a:pPr lvl="0" algn="just"/>
            <a:r>
              <a:rPr lang="fr-FR" sz="2000" dirty="0">
                <a:latin typeface="Times New Roman" panose="02020603050405020304" pitchFamily="18" charset="0"/>
                <a:cs typeface="Times New Roman" panose="02020603050405020304" pitchFamily="18" charset="0"/>
              </a:rPr>
              <a:t>La pertinence des indices d’agressivité nous montre la nature des préoccupations agressives, et la dominance des indices </a:t>
            </a:r>
            <a:r>
              <a:rPr lang="fr-FR" sz="2000" dirty="0" err="1">
                <a:latin typeface="Times New Roman" panose="02020603050405020304" pitchFamily="18" charset="0"/>
                <a:cs typeface="Times New Roman" panose="02020603050405020304" pitchFamily="18" charset="0"/>
              </a:rPr>
              <a:t>AgC</a:t>
            </a:r>
            <a:r>
              <a:rPr lang="fr-FR" sz="2000" dirty="0">
                <a:latin typeface="Times New Roman" panose="02020603050405020304" pitchFamily="18" charset="0"/>
                <a:cs typeface="Times New Roman" panose="02020603050405020304" pitchFamily="18" charset="0"/>
              </a:rPr>
              <a:t>. Selon les études recensées, ces indices font référence au concept d’identification à l’agresseur. En fait, ces indices confirment que le sujet a subi de la violence physique durant son enfance (White, 1999). </a:t>
            </a:r>
          </a:p>
          <a:p>
            <a:pPr lvl="0" algn="just"/>
            <a:r>
              <a:rPr lang="fr-FR" sz="2000" dirty="0">
                <a:latin typeface="Times New Roman" panose="02020603050405020304" pitchFamily="18" charset="0"/>
                <a:cs typeface="Times New Roman" panose="02020603050405020304" pitchFamily="18" charset="0"/>
              </a:rPr>
              <a:t>La présence des réponses AG désigne l’existence d’une tension psychique </a:t>
            </a:r>
            <a:r>
              <a:rPr lang="fr-FR" sz="2000" dirty="0" smtClean="0">
                <a:latin typeface="Times New Roman" panose="02020603050405020304" pitchFamily="18" charset="0"/>
                <a:cs typeface="Times New Roman" panose="02020603050405020304" pitchFamily="18" charset="0"/>
              </a:rPr>
              <a:t>égo-</a:t>
            </a:r>
            <a:r>
              <a:rPr lang="fr-FR" sz="2000" dirty="0" err="1" smtClean="0">
                <a:latin typeface="Times New Roman" panose="02020603050405020304" pitchFamily="18" charset="0"/>
                <a:cs typeface="Times New Roman" panose="02020603050405020304" pitchFamily="18" charset="0"/>
              </a:rPr>
              <a:t>dystone</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(malaise interne) </a:t>
            </a:r>
            <a:r>
              <a:rPr lang="fr-FR" sz="2000" dirty="0" smtClean="0">
                <a:solidFill>
                  <a:srgbClr val="FF0000"/>
                </a:solidFill>
                <a:latin typeface="Times New Roman" panose="02020603050405020304" pitchFamily="18" charset="0"/>
                <a:cs typeface="Times New Roman" panose="02020603050405020304" pitchFamily="18" charset="0"/>
              </a:rPr>
              <a:t>générée</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pour être exprimer dans les réponses au Rorschach (</a:t>
            </a:r>
            <a:r>
              <a:rPr lang="fr-FR" sz="2000" dirty="0" err="1">
                <a:latin typeface="Times New Roman" panose="02020603050405020304" pitchFamily="18" charset="0"/>
                <a:cs typeface="Times New Roman" panose="02020603050405020304" pitchFamily="18" charset="0"/>
              </a:rPr>
              <a:t>Schaffer</a:t>
            </a:r>
            <a:r>
              <a:rPr lang="fr-FR" sz="2000" dirty="0">
                <a:latin typeface="Times New Roman" panose="02020603050405020304" pitchFamily="18" charset="0"/>
                <a:cs typeface="Times New Roman" panose="02020603050405020304" pitchFamily="18" charset="0"/>
              </a:rPr>
              <a:t> et </a:t>
            </a:r>
            <a:r>
              <a:rPr lang="fr-FR" sz="2000" dirty="0" err="1">
                <a:latin typeface="Times New Roman" panose="02020603050405020304" pitchFamily="18" charset="0"/>
                <a:cs typeface="Times New Roman" panose="02020603050405020304" pitchFamily="18" charset="0"/>
              </a:rPr>
              <a:t>Rappaport</a:t>
            </a:r>
            <a:r>
              <a:rPr lang="fr-FR" sz="2000" dirty="0">
                <a:latin typeface="Times New Roman" panose="02020603050405020304" pitchFamily="18" charset="0"/>
                <a:cs typeface="Times New Roman" panose="02020603050405020304" pitchFamily="18" charset="0"/>
              </a:rPr>
              <a:t>, 1946).</a:t>
            </a:r>
          </a:p>
          <a:p>
            <a:pPr lvl="0" algn="just"/>
            <a:r>
              <a:rPr lang="fr-FR" sz="2000" dirty="0">
                <a:latin typeface="Times New Roman" panose="02020603050405020304" pitchFamily="18" charset="0"/>
                <a:cs typeface="Times New Roman" panose="02020603050405020304" pitchFamily="18" charset="0"/>
              </a:rPr>
              <a:t>Les enfants agressifs ont tendance à donner des réponses à caractère agressif accompagnées d’un affect plaisant SM. Ce mode d’expression de l’agressivité au Rorschach est cohérent avec la fonction du passage à l’acte agressif. En effet, le rire du patient pendant la passation de test sert au mécanisme du clivage puisque la partie de Soi dévalorisée est projetée sur l’objet externe.</a:t>
            </a:r>
          </a:p>
        </p:txBody>
      </p:sp>
      <p:sp>
        <p:nvSpPr>
          <p:cNvPr id="17" name="Arrondir un rectangle avec un coin diagonal 16"/>
          <p:cNvSpPr/>
          <p:nvPr/>
        </p:nvSpPr>
        <p:spPr>
          <a:xfrm>
            <a:off x="1044105" y="26571003"/>
            <a:ext cx="19298144" cy="2376264"/>
          </a:xfrm>
          <a:prstGeom prst="round2Diag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fr-FR" sz="4000" b="1" dirty="0">
                <a:latin typeface="Andalus" panose="02020603050405020304" pitchFamily="18" charset="-78"/>
                <a:cs typeface="Andalus" panose="02020603050405020304" pitchFamily="18" charset="-78"/>
              </a:rPr>
              <a:t>Conclusion :</a:t>
            </a:r>
            <a:endParaRPr lang="fr-FR" sz="4000" dirty="0">
              <a:latin typeface="Andalus" panose="02020603050405020304" pitchFamily="18" charset="-78"/>
              <a:cs typeface="Andalus" panose="02020603050405020304" pitchFamily="18" charset="-78"/>
            </a:endParaRPr>
          </a:p>
          <a:p>
            <a:pPr algn="just"/>
            <a:r>
              <a:rPr lang="fr-FR" sz="2000" dirty="0" smtClean="0">
                <a:latin typeface="Times New Roman" panose="02020603050405020304" pitchFamily="18" charset="0"/>
                <a:cs typeface="Times New Roman" panose="02020603050405020304" pitchFamily="18" charset="0"/>
              </a:rPr>
              <a:t>           L’application </a:t>
            </a:r>
            <a:r>
              <a:rPr lang="fr-FR" sz="2000" dirty="0">
                <a:latin typeface="Times New Roman" panose="02020603050405020304" pitchFamily="18" charset="0"/>
                <a:cs typeface="Times New Roman" panose="02020603050405020304" pitchFamily="18" charset="0"/>
              </a:rPr>
              <a:t>de test du Rorschach en Système Intégré et l’ajout des grilles de cotation pour les indices d’agressivité développés par </a:t>
            </a:r>
            <a:r>
              <a:rPr lang="fr-FR" sz="2000" dirty="0" err="1">
                <a:latin typeface="Times New Roman" panose="02020603050405020304" pitchFamily="18" charset="0"/>
                <a:cs typeface="Times New Roman" panose="02020603050405020304" pitchFamily="18" charset="0"/>
              </a:rPr>
              <a:t>Exner</a:t>
            </a:r>
            <a:r>
              <a:rPr lang="fr-FR" sz="2000" dirty="0">
                <a:latin typeface="Times New Roman" panose="02020603050405020304" pitchFamily="18" charset="0"/>
                <a:cs typeface="Times New Roman" panose="02020603050405020304" pitchFamily="18" charset="0"/>
              </a:rPr>
              <a:t> et </a:t>
            </a:r>
            <a:r>
              <a:rPr lang="fr-FR" sz="2000" dirty="0" err="1">
                <a:latin typeface="Times New Roman" panose="02020603050405020304" pitchFamily="18" charset="0"/>
                <a:cs typeface="Times New Roman" panose="02020603050405020304" pitchFamily="18" charset="0"/>
              </a:rPr>
              <a:t>Gacono</a:t>
            </a:r>
            <a:r>
              <a:rPr lang="fr-FR" sz="2000" dirty="0">
                <a:latin typeface="Times New Roman" panose="02020603050405020304" pitchFamily="18" charset="0"/>
                <a:cs typeface="Times New Roman" panose="02020603050405020304" pitchFamily="18" charset="0"/>
              </a:rPr>
              <a:t> nous </a:t>
            </a:r>
            <a:r>
              <a:rPr lang="fr-FR" sz="2000" dirty="0" smtClean="0">
                <a:solidFill>
                  <a:srgbClr val="FF0000"/>
                </a:solidFill>
                <a:latin typeface="Times New Roman" panose="02020603050405020304" pitchFamily="18" charset="0"/>
                <a:cs typeface="Times New Roman" panose="02020603050405020304" pitchFamily="18" charset="0"/>
              </a:rPr>
              <a:t>montrent</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d’abord la finesse de l’outil utilisé dans cette recherche et nous </a:t>
            </a:r>
            <a:r>
              <a:rPr lang="fr-FR" sz="2000" dirty="0" smtClean="0">
                <a:latin typeface="Times New Roman" panose="02020603050405020304" pitchFamily="18" charset="0"/>
                <a:cs typeface="Times New Roman" panose="02020603050405020304" pitchFamily="18" charset="0"/>
              </a:rPr>
              <a:t>permet</a:t>
            </a:r>
            <a:r>
              <a:rPr lang="fr-FR" sz="2000" smtClean="0">
                <a:latin typeface="Times New Roman" panose="02020603050405020304" pitchFamily="18" charset="0"/>
                <a:cs typeface="Times New Roman" panose="02020603050405020304" pitchFamily="18" charset="0"/>
              </a:rPr>
              <a:t>, ensuite, </a:t>
            </a:r>
            <a:r>
              <a:rPr lang="fr-FR" sz="2000" dirty="0">
                <a:latin typeface="Times New Roman" panose="02020603050405020304" pitchFamily="18" charset="0"/>
                <a:cs typeface="Times New Roman" panose="02020603050405020304" pitchFamily="18" charset="0"/>
              </a:rPr>
              <a:t>de mieux comprendre les </a:t>
            </a:r>
            <a:r>
              <a:rPr lang="fr-FR" sz="2000">
                <a:latin typeface="Times New Roman" panose="02020603050405020304" pitchFamily="18" charset="0"/>
                <a:cs typeface="Times New Roman" panose="02020603050405020304" pitchFamily="18" charset="0"/>
              </a:rPr>
              <a:t>aspects </a:t>
            </a:r>
            <a:r>
              <a:rPr lang="fr-FR" sz="2000" smtClean="0">
                <a:latin typeface="Times New Roman" panose="02020603050405020304" pitchFamily="18" charset="0"/>
                <a:cs typeface="Times New Roman" panose="02020603050405020304" pitchFamily="18" charset="0"/>
              </a:rPr>
              <a:t>psychodynamiques </a:t>
            </a:r>
            <a:r>
              <a:rPr lang="fr-FR" sz="2000" dirty="0">
                <a:latin typeface="Times New Roman" panose="02020603050405020304" pitchFamily="18" charset="0"/>
                <a:cs typeface="Times New Roman" panose="02020603050405020304" pitchFamily="18" charset="0"/>
              </a:rPr>
              <a:t>qui interviennent dans les manifestations agressives chez l’enfant à la phase de latence. En conséquence, nous pouvons réagir et adopter une thérapie adéquate à cet enfant pour l’aider à ne pas rester dans un mode de vie agressif constant.</a:t>
            </a:r>
          </a:p>
        </p:txBody>
      </p:sp>
    </p:spTree>
    <p:extLst>
      <p:ext uri="{BB962C8B-B14F-4D97-AF65-F5344CB8AC3E}">
        <p14:creationId xmlns:p14="http://schemas.microsoft.com/office/powerpoint/2010/main" val="2833342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1219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TotalTime>
  <Words>277</Words>
  <Application>Microsoft Office PowerPoint</Application>
  <PresentationFormat>Personnalisé</PresentationFormat>
  <Paragraphs>44</Paragraphs>
  <Slides>2</Slides>
  <Notes>1</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OUTERBAH Fouzia</dc:creator>
  <cp:lastModifiedBy>TM</cp:lastModifiedBy>
  <cp:revision>17</cp:revision>
  <dcterms:created xsi:type="dcterms:W3CDTF">2015-05-04T17:59:36Z</dcterms:created>
  <dcterms:modified xsi:type="dcterms:W3CDTF">2015-05-09T10:22:25Z</dcterms:modified>
</cp:coreProperties>
</file>